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6"/>
  </p:notesMasterIdLst>
  <p:handoutMasterIdLst>
    <p:handoutMasterId r:id="rId17"/>
  </p:handoutMasterIdLst>
  <p:sldIdLst>
    <p:sldId id="293" r:id="rId2"/>
    <p:sldId id="294" r:id="rId3"/>
    <p:sldId id="295" r:id="rId4"/>
    <p:sldId id="296" r:id="rId5"/>
    <p:sldId id="304" r:id="rId6"/>
    <p:sldId id="305" r:id="rId7"/>
    <p:sldId id="306" r:id="rId8"/>
    <p:sldId id="297" r:id="rId9"/>
    <p:sldId id="299" r:id="rId10"/>
    <p:sldId id="300" r:id="rId11"/>
    <p:sldId id="301" r:id="rId12"/>
    <p:sldId id="302" r:id="rId13"/>
    <p:sldId id="307" r:id="rId14"/>
    <p:sldId id="30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20" userDrawn="1">
          <p15:clr>
            <a:srgbClr val="A4A3A4"/>
          </p15:clr>
        </p15:guide>
        <p15:guide id="3" orient="horz" pos="2208" userDrawn="1">
          <p15:clr>
            <a:srgbClr val="A4A3A4"/>
          </p15:clr>
        </p15:guide>
        <p15:guide id="4" orient="horz" pos="888" userDrawn="1">
          <p15:clr>
            <a:srgbClr val="A4A3A4"/>
          </p15:clr>
        </p15:guide>
        <p15:guide id="5" orient="horz" pos="1080" userDrawn="1">
          <p15:clr>
            <a:srgbClr val="A4A3A4"/>
          </p15:clr>
        </p15:guide>
        <p15:guide id="6" orient="horz" userDrawn="1">
          <p15:clr>
            <a:srgbClr val="A4A3A4"/>
          </p15:clr>
        </p15:guide>
        <p15:guide id="7" pos="4128" userDrawn="1">
          <p15:clr>
            <a:srgbClr val="A4A3A4"/>
          </p15:clr>
        </p15:guide>
        <p15:guide id="8" pos="3552" userDrawn="1">
          <p15:clr>
            <a:srgbClr val="A4A3A4"/>
          </p15:clr>
        </p15:guide>
        <p15:guide id="9" orient="horz" pos="1608" userDrawn="1">
          <p15:clr>
            <a:srgbClr val="A4A3A4"/>
          </p15:clr>
        </p15:guide>
        <p15:guide id="10" orient="horz" pos="340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8CEED"/>
    <a:srgbClr val="C8DAE8"/>
    <a:srgbClr val="60061F"/>
    <a:srgbClr val="862633"/>
    <a:srgbClr val="861C33"/>
    <a:srgbClr val="6B0D25"/>
    <a:srgbClr val="671C33"/>
    <a:srgbClr val="000000"/>
    <a:srgbClr val="9C2B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19"/>
    <p:restoredTop sz="82589"/>
  </p:normalViewPr>
  <p:slideViewPr>
    <p:cSldViewPr snapToGrid="0" snapToObjects="1" showGuides="1">
      <p:cViewPr varScale="1">
        <p:scale>
          <a:sx n="91" d="100"/>
          <a:sy n="91" d="100"/>
        </p:scale>
        <p:origin x="216" y="192"/>
      </p:cViewPr>
      <p:guideLst>
        <p:guide orient="horz" pos="1920"/>
        <p:guide orient="horz" pos="2208"/>
        <p:guide orient="horz" pos="888"/>
        <p:guide orient="horz" pos="1080"/>
        <p:guide orient="horz"/>
        <p:guide pos="4128"/>
        <p:guide pos="3552"/>
        <p:guide orient="horz" pos="1608"/>
        <p:guide orient="horz" pos="3408"/>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48" d="100"/>
          <a:sy n="148" d="100"/>
        </p:scale>
        <p:origin x="3544"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2C7FD0-B033-D74C-9472-0B9B641D36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DB7AEDA-686B-3F49-A610-3E3D20575F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1CB09B3-5157-3D44-BCBF-48921DC5308C}" type="datetimeFigureOut">
              <a:rPr lang="en-US" smtClean="0"/>
              <a:t>3/29/22</a:t>
            </a:fld>
            <a:endParaRPr lang="en-US" dirty="0"/>
          </a:p>
        </p:txBody>
      </p:sp>
      <p:sp>
        <p:nvSpPr>
          <p:cNvPr id="4" name="Footer Placeholder 3">
            <a:extLst>
              <a:ext uri="{FF2B5EF4-FFF2-40B4-BE49-F238E27FC236}">
                <a16:creationId xmlns:a16="http://schemas.microsoft.com/office/drawing/2014/main" id="{721AC0BD-E06A-F441-94B0-1ADD82C5459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71A3D30-2F33-1742-AB4E-6BFBB678B0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A89011-4B1C-544C-A9ED-88EB3C87B79B}" type="slidenum">
              <a:rPr lang="en-US" smtClean="0"/>
              <a:t>‹#›</a:t>
            </a:fld>
            <a:endParaRPr lang="en-US" dirty="0"/>
          </a:p>
        </p:txBody>
      </p:sp>
    </p:spTree>
    <p:extLst>
      <p:ext uri="{BB962C8B-B14F-4D97-AF65-F5344CB8AC3E}">
        <p14:creationId xmlns:p14="http://schemas.microsoft.com/office/powerpoint/2010/main" val="354650418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1.png>
</file>

<file path=ppt/media/image12.png>
</file>

<file path=ppt/media/image13.png>
</file>

<file path=ppt/media/image14.png>
</file>

<file path=ppt/media/image15.png>
</file>

<file path=ppt/media/image16.png>
</file>

<file path=ppt/media/image2.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946490-D9C2-884C-8377-1704A87F15BA}" type="datetimeFigureOut">
              <a:rPr lang="en-US" smtClean="0"/>
              <a:t>3/29/22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8100EC-23EB-1440-83D1-274E242F4E49}" type="slidenum">
              <a:rPr lang="en-US" smtClean="0"/>
              <a:t>‹#›</a:t>
            </a:fld>
            <a:endParaRPr lang="en-US" dirty="0"/>
          </a:p>
        </p:txBody>
      </p:sp>
    </p:spTree>
    <p:extLst>
      <p:ext uri="{BB962C8B-B14F-4D97-AF65-F5344CB8AC3E}">
        <p14:creationId xmlns:p14="http://schemas.microsoft.com/office/powerpoint/2010/main" val="3341508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Long-standing academic interest in ethical concerns</a:t>
            </a:r>
          </a:p>
          <a:p>
            <a:pPr marL="285750" indent="-285750">
              <a:buFont typeface="Arial" panose="020B0604020202020204" pitchFamily="34" charset="0"/>
              <a:buChar char="•"/>
            </a:pPr>
            <a:r>
              <a:rPr lang="en-US" dirty="0"/>
              <a:t>Ethical considerations as a psychologist</a:t>
            </a:r>
          </a:p>
          <a:p>
            <a:pPr marL="285750" indent="-285750">
              <a:buFont typeface="Arial" panose="020B0604020202020204" pitchFamily="34" charset="0"/>
              <a:buChar char="•"/>
            </a:pPr>
            <a:r>
              <a:rPr lang="en-US" dirty="0"/>
              <a:t>Interest reignited in DACSS 697 Causal Inference with Dr. Alex Theodoridis</a:t>
            </a:r>
          </a:p>
          <a:p>
            <a:endParaRPr lang="en-US" dirty="0"/>
          </a:p>
        </p:txBody>
      </p:sp>
      <p:sp>
        <p:nvSpPr>
          <p:cNvPr id="4" name="Slide Number Placeholder 3"/>
          <p:cNvSpPr>
            <a:spLocks noGrp="1"/>
          </p:cNvSpPr>
          <p:nvPr>
            <p:ph type="sldNum" sz="quarter" idx="5"/>
          </p:nvPr>
        </p:nvSpPr>
        <p:spPr/>
        <p:txBody>
          <a:bodyPr/>
          <a:lstStyle/>
          <a:p>
            <a:fld id="{318100EC-23EB-1440-83D1-274E242F4E49}" type="slidenum">
              <a:rPr lang="en-US" smtClean="0"/>
              <a:t>1</a:t>
            </a:fld>
            <a:endParaRPr lang="en-US" dirty="0"/>
          </a:p>
        </p:txBody>
      </p:sp>
    </p:spTree>
    <p:extLst>
      <p:ext uri="{BB962C8B-B14F-4D97-AF65-F5344CB8AC3E}">
        <p14:creationId xmlns:p14="http://schemas.microsoft.com/office/powerpoint/2010/main" val="2032532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10</a:t>
            </a:fld>
            <a:endParaRPr lang="en-US" dirty="0"/>
          </a:p>
        </p:txBody>
      </p:sp>
    </p:spTree>
    <p:extLst>
      <p:ext uri="{BB962C8B-B14F-4D97-AF65-F5344CB8AC3E}">
        <p14:creationId xmlns:p14="http://schemas.microsoft.com/office/powerpoint/2010/main" val="2994188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11</a:t>
            </a:fld>
            <a:endParaRPr lang="en-US" dirty="0"/>
          </a:p>
        </p:txBody>
      </p:sp>
    </p:spTree>
    <p:extLst>
      <p:ext uri="{BB962C8B-B14F-4D97-AF65-F5344CB8AC3E}">
        <p14:creationId xmlns:p14="http://schemas.microsoft.com/office/powerpoint/2010/main" val="59620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Note: </a:t>
            </a:r>
            <a:r>
              <a:rPr lang="en-US" sz="1400" kern="1200" dirty="0">
                <a:solidFill>
                  <a:schemeClr val="tx1"/>
                </a:solidFill>
                <a:effectLst/>
                <a:latin typeface="+mn-lt"/>
                <a:ea typeface="+mn-ea"/>
                <a:cs typeface="+mn-cs"/>
              </a:rPr>
              <a:t>It must be emphasized that I am, in no way, making the argument that any of the researchers involved in any of the experiments presented in the articles surveyed behaved unethically, or that the researchers were not concerned with ethical guidelines in their research design and execution process. The fundamental issue is that because these concerns were so rarely openly discussed and addressed, there is no way to know what these researchers did in order to create ethical research designs, or how those designs were implemented in such a way as to protect their human subject participants. While there is attention and discussion in some fields about the ethical concerns of field experiments, that discussion seems to be addressed more theoretically or in training (and even there, perhaps not adequately), rather than in the reporting of the actual practice of doing field research. This creates accepted community norms around the discussion of ethical decision making in research design.</a:t>
            </a:r>
          </a:p>
          <a:p>
            <a:endParaRPr lang="en-US" dirty="0"/>
          </a:p>
        </p:txBody>
      </p:sp>
      <p:sp>
        <p:nvSpPr>
          <p:cNvPr id="4" name="Slide Number Placeholder 3"/>
          <p:cNvSpPr>
            <a:spLocks noGrp="1"/>
          </p:cNvSpPr>
          <p:nvPr>
            <p:ph type="sldNum" sz="quarter" idx="5"/>
          </p:nvPr>
        </p:nvSpPr>
        <p:spPr/>
        <p:txBody>
          <a:bodyPr/>
          <a:lstStyle/>
          <a:p>
            <a:fld id="{318100EC-23EB-1440-83D1-274E242F4E49}" type="slidenum">
              <a:rPr lang="en-US" smtClean="0"/>
              <a:t>12</a:t>
            </a:fld>
            <a:endParaRPr lang="en-US" dirty="0"/>
          </a:p>
        </p:txBody>
      </p:sp>
    </p:spTree>
    <p:extLst>
      <p:ext uri="{BB962C8B-B14F-4D97-AF65-F5344CB8AC3E}">
        <p14:creationId xmlns:p14="http://schemas.microsoft.com/office/powerpoint/2010/main" val="7505244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13</a:t>
            </a:fld>
            <a:endParaRPr lang="en-US" dirty="0"/>
          </a:p>
        </p:txBody>
      </p:sp>
    </p:spTree>
    <p:extLst>
      <p:ext uri="{BB962C8B-B14F-4D97-AF65-F5344CB8AC3E}">
        <p14:creationId xmlns:p14="http://schemas.microsoft.com/office/powerpoint/2010/main" val="28978445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14</a:t>
            </a:fld>
            <a:endParaRPr lang="en-US" dirty="0"/>
          </a:p>
        </p:txBody>
      </p:sp>
    </p:spTree>
    <p:extLst>
      <p:ext uri="{BB962C8B-B14F-4D97-AF65-F5344CB8AC3E}">
        <p14:creationId xmlns:p14="http://schemas.microsoft.com/office/powerpoint/2010/main" val="21437430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8100EC-23EB-1440-83D1-274E242F4E49}" type="slidenum">
              <a:rPr lang="en-US" smtClean="0"/>
              <a:t>2</a:t>
            </a:fld>
            <a:endParaRPr lang="en-US" dirty="0"/>
          </a:p>
        </p:txBody>
      </p:sp>
    </p:spTree>
    <p:extLst>
      <p:ext uri="{BB962C8B-B14F-4D97-AF65-F5344CB8AC3E}">
        <p14:creationId xmlns:p14="http://schemas.microsoft.com/office/powerpoint/2010/main" val="3018234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3</a:t>
            </a:fld>
            <a:endParaRPr lang="en-US" dirty="0"/>
          </a:p>
        </p:txBody>
      </p:sp>
    </p:spTree>
    <p:extLst>
      <p:ext uri="{BB962C8B-B14F-4D97-AF65-F5344CB8AC3E}">
        <p14:creationId xmlns:p14="http://schemas.microsoft.com/office/powerpoint/2010/main" val="3306801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principles I’m going to be discussing generally come out of the field of biomedical research. Post WWII, the Nuremberg Code was developed after the atrocities committed by the NAZIs came to light, and served as the basis for other foundational codes of ethics, including the Helsinki Declaration which was adopted by the World Medical Association in 1964 and the Belmont Report, which was signed into law in the US in 1978.</a:t>
            </a:r>
          </a:p>
          <a:p>
            <a:endParaRPr lang="en-US" dirty="0"/>
          </a:p>
          <a:p>
            <a:r>
              <a:rPr lang="en-US" dirty="0"/>
              <a:t>RELEVANT: </a:t>
            </a:r>
            <a:r>
              <a:rPr lang="en-US" sz="1200" kern="1200" dirty="0" err="1">
                <a:solidFill>
                  <a:schemeClr val="tx1"/>
                </a:solidFill>
                <a:effectLst/>
                <a:latin typeface="+mn-lt"/>
                <a:ea typeface="+mn-ea"/>
                <a:cs typeface="+mn-cs"/>
              </a:rPr>
              <a:t>Desposato</a:t>
            </a:r>
            <a:r>
              <a:rPr lang="en-US" sz="1200" kern="1200" dirty="0">
                <a:solidFill>
                  <a:schemeClr val="tx1"/>
                </a:solidFill>
                <a:effectLst/>
                <a:latin typeface="+mn-lt"/>
                <a:ea typeface="+mn-ea"/>
                <a:cs typeface="+mn-cs"/>
              </a:rPr>
              <a:t> (2018) found that for for research designs (where deception is involved, there is not clear-cut normative value, and consent is not obtained), almost half of the citizen sample would prefer not to be involved in the research.</a:t>
            </a:r>
          </a:p>
          <a:p>
            <a:endParaRPr lang="en-US" dirty="0"/>
          </a:p>
        </p:txBody>
      </p:sp>
      <p:sp>
        <p:nvSpPr>
          <p:cNvPr id="4" name="Slide Number Placeholder 3"/>
          <p:cNvSpPr>
            <a:spLocks noGrp="1"/>
          </p:cNvSpPr>
          <p:nvPr>
            <p:ph type="sldNum" sz="quarter" idx="5"/>
          </p:nvPr>
        </p:nvSpPr>
        <p:spPr/>
        <p:txBody>
          <a:bodyPr/>
          <a:lstStyle/>
          <a:p>
            <a:fld id="{318100EC-23EB-1440-83D1-274E242F4E49}" type="slidenum">
              <a:rPr lang="en-US" smtClean="0"/>
              <a:t>4</a:t>
            </a:fld>
            <a:endParaRPr lang="en-US" dirty="0"/>
          </a:p>
        </p:txBody>
      </p:sp>
    </p:spTree>
    <p:extLst>
      <p:ext uri="{BB962C8B-B14F-4D97-AF65-F5344CB8AC3E}">
        <p14:creationId xmlns:p14="http://schemas.microsoft.com/office/powerpoint/2010/main" val="3685038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5</a:t>
            </a:fld>
            <a:endParaRPr lang="en-US" dirty="0"/>
          </a:p>
        </p:txBody>
      </p:sp>
    </p:spTree>
    <p:extLst>
      <p:ext uri="{BB962C8B-B14F-4D97-AF65-F5344CB8AC3E}">
        <p14:creationId xmlns:p14="http://schemas.microsoft.com/office/powerpoint/2010/main" val="42867839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6</a:t>
            </a:fld>
            <a:endParaRPr lang="en-US" dirty="0"/>
          </a:p>
        </p:txBody>
      </p:sp>
    </p:spTree>
    <p:extLst>
      <p:ext uri="{BB962C8B-B14F-4D97-AF65-F5344CB8AC3E}">
        <p14:creationId xmlns:p14="http://schemas.microsoft.com/office/powerpoint/2010/main" val="5324435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7</a:t>
            </a:fld>
            <a:endParaRPr lang="en-US" dirty="0"/>
          </a:p>
        </p:txBody>
      </p:sp>
    </p:spTree>
    <p:extLst>
      <p:ext uri="{BB962C8B-B14F-4D97-AF65-F5344CB8AC3E}">
        <p14:creationId xmlns:p14="http://schemas.microsoft.com/office/powerpoint/2010/main" val="26157041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8</a:t>
            </a:fld>
            <a:endParaRPr lang="en-US" dirty="0"/>
          </a:p>
        </p:txBody>
      </p:sp>
    </p:spTree>
    <p:extLst>
      <p:ext uri="{BB962C8B-B14F-4D97-AF65-F5344CB8AC3E}">
        <p14:creationId xmlns:p14="http://schemas.microsoft.com/office/powerpoint/2010/main" val="15711520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18100EC-23EB-1440-83D1-274E242F4E49}" type="slidenum">
              <a:rPr lang="en-US" smtClean="0"/>
              <a:t>9</a:t>
            </a:fld>
            <a:endParaRPr lang="en-US" dirty="0"/>
          </a:p>
        </p:txBody>
      </p:sp>
    </p:spTree>
    <p:extLst>
      <p:ext uri="{BB962C8B-B14F-4D97-AF65-F5344CB8AC3E}">
        <p14:creationId xmlns:p14="http://schemas.microsoft.com/office/powerpoint/2010/main" val="326426463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5" Type="http://schemas.openxmlformats.org/officeDocument/2006/relationships/image" Target="../media/image7.emf"/><Relationship Id="rId4" Type="http://schemas.microsoft.com/office/2007/relationships/hdphoto" Target="../media/hdphoto2.wdp"/></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Option 1">
    <p:spTree>
      <p:nvGrpSpPr>
        <p:cNvPr id="1" name=""/>
        <p:cNvGrpSpPr/>
        <p:nvPr/>
      </p:nvGrpSpPr>
      <p:grpSpPr>
        <a:xfrm>
          <a:off x="0" y="0"/>
          <a:ext cx="0" cy="0"/>
          <a:chOff x="0" y="0"/>
          <a:chExt cx="0" cy="0"/>
        </a:xfrm>
      </p:grpSpPr>
      <p:pic>
        <p:nvPicPr>
          <p:cNvPr id="5" name="Picture 4" descr="Aerial view of UMass Amherst campus.">
            <a:extLst>
              <a:ext uri="{FF2B5EF4-FFF2-40B4-BE49-F238E27FC236}">
                <a16:creationId xmlns:a16="http://schemas.microsoft.com/office/drawing/2014/main" id="{06579B05-9547-FF49-A82F-FC93BF80F165}"/>
              </a:ext>
            </a:extLst>
          </p:cNvPr>
          <p:cNvPicPr>
            <a:picLocks noChangeAspect="1"/>
          </p:cNvPicPr>
          <p:nvPr userDrawn="1"/>
        </p:nvPicPr>
        <p:blipFill rotWithShape="1">
          <a:blip r:embed="rId2" cstate="email">
            <a:extLst>
              <a:ext uri="{BEBA8EAE-BF5A-486C-A8C5-ECC9F3942E4B}">
                <a14:imgProps xmlns:a14="http://schemas.microsoft.com/office/drawing/2010/main">
                  <a14:imgLayer r:embed="rId3">
                    <a14:imgEffect>
                      <a14:brightnessContrast bright="8000"/>
                    </a14:imgEffect>
                  </a14:imgLayer>
                </a14:imgProps>
              </a:ex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FEDFC33A-A501-8F47-BA0D-D6DE8E358924}"/>
              </a:ext>
              <a:ext uri="{C183D7F6-B498-43B3-948B-1728B52AA6E4}">
                <adec:decorative xmlns:adec="http://schemas.microsoft.com/office/drawing/2017/decorative" val="1"/>
              </a:ext>
            </a:extLst>
          </p:cNvPr>
          <p:cNvSpPr/>
          <p:nvPr userDrawn="1"/>
        </p:nvSpPr>
        <p:spPr>
          <a:xfrm>
            <a:off x="1" y="608560"/>
            <a:ext cx="6435523" cy="2215585"/>
          </a:xfrm>
          <a:prstGeom prst="rect">
            <a:avLst/>
          </a:prstGeom>
          <a:gradFill flip="none" rotWithShape="1">
            <a:gsLst>
              <a:gs pos="39000">
                <a:srgbClr val="861C33"/>
              </a:gs>
              <a:gs pos="100000">
                <a:srgbClr val="60061F"/>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9C94552-76D0-454E-80CC-693F247F5E0D}"/>
              </a:ext>
              <a:ext uri="{C183D7F6-B498-43B3-948B-1728B52AA6E4}">
                <adec:decorative xmlns:adec="http://schemas.microsoft.com/office/drawing/2017/decorative" val="1"/>
              </a:ext>
            </a:extLst>
          </p:cNvPr>
          <p:cNvSpPr/>
          <p:nvPr userDrawn="1"/>
        </p:nvSpPr>
        <p:spPr>
          <a:xfrm>
            <a:off x="1" y="2804687"/>
            <a:ext cx="6435523" cy="2497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176F155-4275-1644-90BB-BE572D2CF087}"/>
              </a:ext>
            </a:extLst>
          </p:cNvPr>
          <p:cNvSpPr>
            <a:spLocks noGrp="1"/>
          </p:cNvSpPr>
          <p:nvPr userDrawn="1">
            <p:ph type="ctrTitle"/>
          </p:nvPr>
        </p:nvSpPr>
        <p:spPr>
          <a:xfrm>
            <a:off x="1" y="608560"/>
            <a:ext cx="6435524" cy="2196127"/>
          </a:xfrm>
          <a:prstGeom prst="rect">
            <a:avLst/>
          </a:prstGeom>
          <a:noFill/>
        </p:spPr>
        <p:txBody>
          <a:bodyPr wrap="square" lIns="640080" tIns="0" rIns="640080" bIns="0" anchor="ctr">
            <a:noAutofit/>
          </a:bodyPr>
          <a:lstStyle>
            <a:lvl1pPr algn="l">
              <a:defRPr sz="4000" b="1" i="0" kern="1200" cap="all" baseline="0">
                <a:solidFill>
                  <a:schemeClr val="bg1"/>
                </a:solidFill>
              </a:defRPr>
            </a:lvl1pPr>
          </a:lstStyle>
          <a:p>
            <a:r>
              <a:rPr lang="en-US" dirty="0"/>
              <a:t>Click to edit Master title style</a:t>
            </a:r>
          </a:p>
        </p:txBody>
      </p:sp>
      <p:pic>
        <p:nvPicPr>
          <p:cNvPr id="12" name="Picture 11" descr="University of Massachusetts Amherst. Be Revolutionary.">
            <a:extLst>
              <a:ext uri="{FF2B5EF4-FFF2-40B4-BE49-F238E27FC236}">
                <a16:creationId xmlns:a16="http://schemas.microsoft.com/office/drawing/2014/main" id="{3C50D843-EA42-8047-9788-4599D07457DF}"/>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9549849" y="665624"/>
            <a:ext cx="1891581" cy="756632"/>
          </a:xfrm>
          <a:prstGeom prst="rect">
            <a:avLst/>
          </a:prstGeom>
          <a:effectLst>
            <a:outerShdw blurRad="509240" dist="149621" dir="4140000" algn="tl" rotWithShape="0">
              <a:schemeClr val="bg1">
                <a:alpha val="76191"/>
              </a:schemeClr>
            </a:outerShdw>
          </a:effectLst>
        </p:spPr>
      </p:pic>
    </p:spTree>
    <p:extLst>
      <p:ext uri="{BB962C8B-B14F-4D97-AF65-F5344CB8AC3E}">
        <p14:creationId xmlns:p14="http://schemas.microsoft.com/office/powerpoint/2010/main" val="2171288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Only" preserve="1">
  <p:cSld name="Section slides">
    <p:spTree>
      <p:nvGrpSpPr>
        <p:cNvPr id="1" name=""/>
        <p:cNvGrpSpPr/>
        <p:nvPr/>
      </p:nvGrpSpPr>
      <p:grpSpPr>
        <a:xfrm>
          <a:off x="0" y="0"/>
          <a:ext cx="0" cy="0"/>
          <a:chOff x="0" y="0"/>
          <a:chExt cx="0" cy="0"/>
        </a:xfrm>
      </p:grpSpPr>
      <p:sp>
        <p:nvSpPr>
          <p:cNvPr id="4" name="Shape 136">
            <a:extLst>
              <a:ext uri="{FF2B5EF4-FFF2-40B4-BE49-F238E27FC236}">
                <a16:creationId xmlns:a16="http://schemas.microsoft.com/office/drawing/2014/main" id="{94466E8E-395C-3449-82EF-2E461C33E879}"/>
              </a:ext>
              <a:ext uri="{C183D7F6-B498-43B3-948B-1728B52AA6E4}">
                <adec:decorative xmlns:adec="http://schemas.microsoft.com/office/drawing/2017/decorative" val="1"/>
              </a:ext>
            </a:extLst>
          </p:cNvPr>
          <p:cNvSpPr/>
          <p:nvPr userDrawn="1"/>
        </p:nvSpPr>
        <p:spPr>
          <a:xfrm>
            <a:off x="0" y="-1"/>
            <a:ext cx="12192000" cy="6857999"/>
          </a:xfrm>
          <a:prstGeom prst="rect">
            <a:avLst/>
          </a:prstGeom>
          <a:gradFill>
            <a:gsLst>
              <a:gs pos="39000">
                <a:srgbClr val="861C33"/>
              </a:gs>
              <a:gs pos="100000">
                <a:srgbClr val="60061F"/>
              </a:gs>
            </a:gsLst>
            <a:path path="circle">
              <a:fillToRect l="50000" t="130000" r="50000" b="-30000"/>
            </a:path>
          </a:gradFill>
          <a:ln w="3175">
            <a:miter lim="400000"/>
          </a:ln>
          <a:effectLst/>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9pPr>
          </a:lstStyle>
          <a:p>
            <a:endParaRPr lang="en-US" b="1" dirty="0">
              <a:solidFill>
                <a:schemeClr val="bg1"/>
              </a:solidFill>
              <a:latin typeface="Frutiger LT Std 45 Light" charset="0"/>
              <a:ea typeface="Frutiger LT Std 45 Light" charset="0"/>
              <a:cs typeface="Frutiger LT Std 45 Light" charset="0"/>
            </a:endParaRPr>
          </a:p>
        </p:txBody>
      </p:sp>
      <p:sp>
        <p:nvSpPr>
          <p:cNvPr id="2" name="Title 1">
            <a:extLst>
              <a:ext uri="{FF2B5EF4-FFF2-40B4-BE49-F238E27FC236}">
                <a16:creationId xmlns:a16="http://schemas.microsoft.com/office/drawing/2014/main" id="{EDB05121-4DCC-AC42-AEC5-8CEECCDE904D}"/>
              </a:ext>
            </a:extLst>
          </p:cNvPr>
          <p:cNvSpPr>
            <a:spLocks noGrp="1"/>
          </p:cNvSpPr>
          <p:nvPr>
            <p:ph type="title" hasCustomPrompt="1"/>
          </p:nvPr>
        </p:nvSpPr>
        <p:spPr>
          <a:xfrm>
            <a:off x="609600" y="1901141"/>
            <a:ext cx="10972800" cy="3342190"/>
          </a:xfrm>
          <a:prstGeom prst="rect">
            <a:avLst/>
          </a:prstGeom>
        </p:spPr>
        <p:txBody>
          <a:bodyPr wrap="square" anchor="t">
            <a:noAutofit/>
          </a:bodyPr>
          <a:lstStyle>
            <a:lvl1pPr algn="l">
              <a:lnSpc>
                <a:spcPct val="100000"/>
              </a:lnSpc>
              <a:defRPr sz="6000">
                <a:solidFill>
                  <a:schemeClr val="bg1"/>
                </a:solidFill>
              </a:defRPr>
            </a:lvl1pPr>
          </a:lstStyle>
          <a:p>
            <a:r>
              <a:rPr lang="en-US" dirty="0"/>
              <a:t>Click to edit Master title style </a:t>
            </a:r>
          </a:p>
        </p:txBody>
      </p:sp>
      <p:pic>
        <p:nvPicPr>
          <p:cNvPr id="9" name="Picture 8" descr="Be Revolutionary.">
            <a:extLst>
              <a:ext uri="{FF2B5EF4-FFF2-40B4-BE49-F238E27FC236}">
                <a16:creationId xmlns:a16="http://schemas.microsoft.com/office/drawing/2014/main" id="{5C72B265-6BDA-0F45-BEDC-AD56E4D98F1A}"/>
              </a:ext>
            </a:extLst>
          </p:cNvPr>
          <p:cNvPicPr>
            <a:picLocks noChangeAspect="1"/>
          </p:cNvPicPr>
          <p:nvPr userDrawn="1"/>
        </p:nvPicPr>
        <p:blipFill>
          <a:blip r:embed="rId2"/>
          <a:stretch>
            <a:fillRect/>
          </a:stretch>
        </p:blipFill>
        <p:spPr>
          <a:xfrm>
            <a:off x="992355" y="891230"/>
            <a:ext cx="3417599" cy="708970"/>
          </a:xfrm>
          <a:prstGeom prst="rect">
            <a:avLst/>
          </a:prstGeom>
        </p:spPr>
      </p:pic>
      <p:pic>
        <p:nvPicPr>
          <p:cNvPr id="13" name="Picture 12" descr="University of Massachusetts Amherst.">
            <a:extLst>
              <a:ext uri="{FF2B5EF4-FFF2-40B4-BE49-F238E27FC236}">
                <a16:creationId xmlns:a16="http://schemas.microsoft.com/office/drawing/2014/main" id="{87B6125A-DE6B-994F-8C78-FDA4A5286D9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rot="16200000">
            <a:off x="10152352" y="4923485"/>
            <a:ext cx="2313849" cy="924362"/>
          </a:xfrm>
          <a:prstGeom prst="rect">
            <a:avLst/>
          </a:prstGeom>
        </p:spPr>
      </p:pic>
    </p:spTree>
    <p:extLst>
      <p:ext uri="{BB962C8B-B14F-4D97-AF65-F5344CB8AC3E}">
        <p14:creationId xmlns:p14="http://schemas.microsoft.com/office/powerpoint/2010/main" val="1785109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Only" preserve="1">
  <p:cSld name="Section Slides-2">
    <p:spTree>
      <p:nvGrpSpPr>
        <p:cNvPr id="1" name=""/>
        <p:cNvGrpSpPr/>
        <p:nvPr/>
      </p:nvGrpSpPr>
      <p:grpSpPr>
        <a:xfrm>
          <a:off x="0" y="0"/>
          <a:ext cx="0" cy="0"/>
          <a:chOff x="0" y="0"/>
          <a:chExt cx="0" cy="0"/>
        </a:xfrm>
      </p:grpSpPr>
      <p:sp>
        <p:nvSpPr>
          <p:cNvPr id="4" name="Shape 136">
            <a:extLst>
              <a:ext uri="{FF2B5EF4-FFF2-40B4-BE49-F238E27FC236}">
                <a16:creationId xmlns:a16="http://schemas.microsoft.com/office/drawing/2014/main" id="{94466E8E-395C-3449-82EF-2E461C33E879}"/>
              </a:ext>
              <a:ext uri="{C183D7F6-B498-43B3-948B-1728B52AA6E4}">
                <adec:decorative xmlns:adec="http://schemas.microsoft.com/office/drawing/2017/decorative" val="1"/>
              </a:ext>
            </a:extLst>
          </p:cNvPr>
          <p:cNvSpPr/>
          <p:nvPr userDrawn="1"/>
        </p:nvSpPr>
        <p:spPr>
          <a:xfrm>
            <a:off x="0" y="-1"/>
            <a:ext cx="12192000" cy="6857999"/>
          </a:xfrm>
          <a:prstGeom prst="rect">
            <a:avLst/>
          </a:prstGeom>
          <a:gradFill>
            <a:gsLst>
              <a:gs pos="39000">
                <a:schemeClr val="bg2">
                  <a:lumMod val="75000"/>
                </a:schemeClr>
              </a:gs>
              <a:gs pos="100000">
                <a:schemeClr val="tx1">
                  <a:lumMod val="85000"/>
                  <a:lumOff val="15000"/>
                </a:schemeClr>
              </a:gs>
            </a:gsLst>
            <a:path path="circle">
              <a:fillToRect l="50000" t="130000" r="50000" b="-30000"/>
            </a:path>
          </a:gradFill>
          <a:ln w="3175">
            <a:miter lim="400000"/>
          </a:ln>
          <a:effectLst/>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9pPr>
          </a:lstStyle>
          <a:p>
            <a:endParaRPr lang="en-US" b="1" dirty="0">
              <a:solidFill>
                <a:schemeClr val="bg1"/>
              </a:solidFill>
              <a:latin typeface="Frutiger LT Std 45 Light" charset="0"/>
              <a:ea typeface="Frutiger LT Std 45 Light" charset="0"/>
              <a:cs typeface="Frutiger LT Std 45 Light" charset="0"/>
            </a:endParaRPr>
          </a:p>
        </p:txBody>
      </p:sp>
      <p:pic>
        <p:nvPicPr>
          <p:cNvPr id="3" name="Picture 2" descr="Be Revolutionary.">
            <a:extLst>
              <a:ext uri="{FF2B5EF4-FFF2-40B4-BE49-F238E27FC236}">
                <a16:creationId xmlns:a16="http://schemas.microsoft.com/office/drawing/2014/main" id="{156D3E33-0CFD-5143-AB30-528AA16AAA6D}"/>
              </a:ext>
            </a:extLst>
          </p:cNvPr>
          <p:cNvPicPr>
            <a:picLocks noChangeAspect="1"/>
          </p:cNvPicPr>
          <p:nvPr userDrawn="1"/>
        </p:nvPicPr>
        <p:blipFill>
          <a:blip r:embed="rId2"/>
          <a:stretch>
            <a:fillRect/>
          </a:stretch>
        </p:blipFill>
        <p:spPr>
          <a:xfrm>
            <a:off x="992354" y="891230"/>
            <a:ext cx="3417599" cy="708970"/>
          </a:xfrm>
          <a:prstGeom prst="rect">
            <a:avLst/>
          </a:prstGeom>
        </p:spPr>
      </p:pic>
      <p:sp>
        <p:nvSpPr>
          <p:cNvPr id="2" name="Title 1">
            <a:extLst>
              <a:ext uri="{FF2B5EF4-FFF2-40B4-BE49-F238E27FC236}">
                <a16:creationId xmlns:a16="http://schemas.microsoft.com/office/drawing/2014/main" id="{EDB05121-4DCC-AC42-AEC5-8CEECCDE904D}"/>
              </a:ext>
            </a:extLst>
          </p:cNvPr>
          <p:cNvSpPr>
            <a:spLocks noGrp="1"/>
          </p:cNvSpPr>
          <p:nvPr>
            <p:ph type="title" hasCustomPrompt="1"/>
          </p:nvPr>
        </p:nvSpPr>
        <p:spPr>
          <a:xfrm>
            <a:off x="609600" y="1901141"/>
            <a:ext cx="10972800" cy="3342190"/>
          </a:xfrm>
          <a:prstGeom prst="rect">
            <a:avLst/>
          </a:prstGeom>
        </p:spPr>
        <p:txBody>
          <a:bodyPr wrap="square" anchor="t">
            <a:noAutofit/>
          </a:bodyPr>
          <a:lstStyle>
            <a:lvl1pPr algn="l">
              <a:lnSpc>
                <a:spcPct val="100000"/>
              </a:lnSpc>
              <a:defRPr sz="6000">
                <a:solidFill>
                  <a:schemeClr val="bg1"/>
                </a:solidFill>
              </a:defRPr>
            </a:lvl1pPr>
          </a:lstStyle>
          <a:p>
            <a:r>
              <a:rPr lang="en-US" dirty="0"/>
              <a:t>Click to edit Master title style </a:t>
            </a:r>
          </a:p>
        </p:txBody>
      </p:sp>
      <p:pic>
        <p:nvPicPr>
          <p:cNvPr id="13" name="Picture 12" descr="University of Massachusetts Amherst.">
            <a:extLst>
              <a:ext uri="{FF2B5EF4-FFF2-40B4-BE49-F238E27FC236}">
                <a16:creationId xmlns:a16="http://schemas.microsoft.com/office/drawing/2014/main" id="{87B6125A-DE6B-994F-8C78-FDA4A5286D9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rot="16200000">
            <a:off x="10152352" y="4923485"/>
            <a:ext cx="2313849" cy="924362"/>
          </a:xfrm>
          <a:prstGeom prst="rect">
            <a:avLst/>
          </a:prstGeom>
        </p:spPr>
      </p:pic>
    </p:spTree>
    <p:extLst>
      <p:ext uri="{BB962C8B-B14F-4D97-AF65-F5344CB8AC3E}">
        <p14:creationId xmlns:p14="http://schemas.microsoft.com/office/powerpoint/2010/main" val="5748611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Only" preserve="1">
  <p:cSld name="1_Section slides">
    <p:spTree>
      <p:nvGrpSpPr>
        <p:cNvPr id="1" name=""/>
        <p:cNvGrpSpPr/>
        <p:nvPr/>
      </p:nvGrpSpPr>
      <p:grpSpPr>
        <a:xfrm>
          <a:off x="0" y="0"/>
          <a:ext cx="0" cy="0"/>
          <a:chOff x="0" y="0"/>
          <a:chExt cx="0" cy="0"/>
        </a:xfrm>
      </p:grpSpPr>
      <p:sp>
        <p:nvSpPr>
          <p:cNvPr id="4" name="Shape 136">
            <a:extLst>
              <a:ext uri="{FF2B5EF4-FFF2-40B4-BE49-F238E27FC236}">
                <a16:creationId xmlns:a16="http://schemas.microsoft.com/office/drawing/2014/main" id="{94466E8E-395C-3449-82EF-2E461C33E879}"/>
              </a:ext>
              <a:ext uri="{C183D7F6-B498-43B3-948B-1728B52AA6E4}">
                <adec:decorative xmlns:adec="http://schemas.microsoft.com/office/drawing/2017/decorative" val="1"/>
              </a:ext>
            </a:extLst>
          </p:cNvPr>
          <p:cNvSpPr/>
          <p:nvPr userDrawn="1"/>
        </p:nvSpPr>
        <p:spPr>
          <a:xfrm>
            <a:off x="0" y="-1"/>
            <a:ext cx="12192000" cy="6857999"/>
          </a:xfrm>
          <a:prstGeom prst="rect">
            <a:avLst/>
          </a:prstGeom>
          <a:gradFill>
            <a:gsLst>
              <a:gs pos="39000">
                <a:srgbClr val="861C33"/>
              </a:gs>
              <a:gs pos="100000">
                <a:srgbClr val="60061F"/>
              </a:gs>
            </a:gsLst>
            <a:path path="circle">
              <a:fillToRect l="50000" t="130000" r="50000" b="-30000"/>
            </a:path>
          </a:gradFill>
          <a:ln w="3175">
            <a:miter lim="400000"/>
          </a:ln>
          <a:effectLst/>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9pPr>
          </a:lstStyle>
          <a:p>
            <a:endParaRPr lang="en-US" b="1" dirty="0">
              <a:solidFill>
                <a:schemeClr val="bg1"/>
              </a:solidFill>
              <a:latin typeface="Frutiger LT Std 45 Light" charset="0"/>
              <a:ea typeface="Frutiger LT Std 45 Light" charset="0"/>
              <a:cs typeface="Frutiger LT Std 45 Light" charset="0"/>
            </a:endParaRPr>
          </a:p>
        </p:txBody>
      </p:sp>
      <p:sp>
        <p:nvSpPr>
          <p:cNvPr id="2" name="Title 1">
            <a:extLst>
              <a:ext uri="{FF2B5EF4-FFF2-40B4-BE49-F238E27FC236}">
                <a16:creationId xmlns:a16="http://schemas.microsoft.com/office/drawing/2014/main" id="{EDB05121-4DCC-AC42-AEC5-8CEECCDE904D}"/>
              </a:ext>
            </a:extLst>
          </p:cNvPr>
          <p:cNvSpPr>
            <a:spLocks noGrp="1"/>
          </p:cNvSpPr>
          <p:nvPr>
            <p:ph type="title" hasCustomPrompt="1"/>
          </p:nvPr>
        </p:nvSpPr>
        <p:spPr>
          <a:xfrm>
            <a:off x="609600" y="1901141"/>
            <a:ext cx="10972800" cy="3342190"/>
          </a:xfrm>
          <a:prstGeom prst="rect">
            <a:avLst/>
          </a:prstGeom>
        </p:spPr>
        <p:txBody>
          <a:bodyPr wrap="square" anchor="t">
            <a:noAutofit/>
          </a:bodyPr>
          <a:lstStyle>
            <a:lvl1pPr algn="l">
              <a:lnSpc>
                <a:spcPct val="100000"/>
              </a:lnSpc>
              <a:defRPr sz="6000">
                <a:solidFill>
                  <a:schemeClr val="bg1"/>
                </a:solidFill>
              </a:defRPr>
            </a:lvl1pPr>
          </a:lstStyle>
          <a:p>
            <a:r>
              <a:rPr lang="en-US" dirty="0"/>
              <a:t>Click to edit Master title style </a:t>
            </a:r>
          </a:p>
        </p:txBody>
      </p:sp>
      <p:pic>
        <p:nvPicPr>
          <p:cNvPr id="13" name="Picture 12" descr="University of Massachusetts Amherst.">
            <a:extLst>
              <a:ext uri="{FF2B5EF4-FFF2-40B4-BE49-F238E27FC236}">
                <a16:creationId xmlns:a16="http://schemas.microsoft.com/office/drawing/2014/main" id="{87B6125A-DE6B-994F-8C78-FDA4A5286D9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rot="16200000">
            <a:off x="10152352" y="4923485"/>
            <a:ext cx="2313849" cy="924362"/>
          </a:xfrm>
          <a:prstGeom prst="rect">
            <a:avLst/>
          </a:prstGeom>
        </p:spPr>
      </p:pic>
    </p:spTree>
    <p:extLst>
      <p:ext uri="{BB962C8B-B14F-4D97-AF65-F5344CB8AC3E}">
        <p14:creationId xmlns:p14="http://schemas.microsoft.com/office/powerpoint/2010/main" val="1838182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Only" preserve="1">
  <p:cSld name="1_Section Slides-2">
    <p:spTree>
      <p:nvGrpSpPr>
        <p:cNvPr id="1" name=""/>
        <p:cNvGrpSpPr/>
        <p:nvPr/>
      </p:nvGrpSpPr>
      <p:grpSpPr>
        <a:xfrm>
          <a:off x="0" y="0"/>
          <a:ext cx="0" cy="0"/>
          <a:chOff x="0" y="0"/>
          <a:chExt cx="0" cy="0"/>
        </a:xfrm>
      </p:grpSpPr>
      <p:sp>
        <p:nvSpPr>
          <p:cNvPr id="4" name="Shape 136">
            <a:extLst>
              <a:ext uri="{FF2B5EF4-FFF2-40B4-BE49-F238E27FC236}">
                <a16:creationId xmlns:a16="http://schemas.microsoft.com/office/drawing/2014/main" id="{94466E8E-395C-3449-82EF-2E461C33E879}"/>
              </a:ext>
              <a:ext uri="{C183D7F6-B498-43B3-948B-1728B52AA6E4}">
                <adec:decorative xmlns:adec="http://schemas.microsoft.com/office/drawing/2017/decorative" val="1"/>
              </a:ext>
            </a:extLst>
          </p:cNvPr>
          <p:cNvSpPr/>
          <p:nvPr userDrawn="1"/>
        </p:nvSpPr>
        <p:spPr>
          <a:xfrm>
            <a:off x="0" y="-1"/>
            <a:ext cx="12192000" cy="6857999"/>
          </a:xfrm>
          <a:prstGeom prst="rect">
            <a:avLst/>
          </a:prstGeom>
          <a:gradFill>
            <a:gsLst>
              <a:gs pos="39000">
                <a:schemeClr val="bg2">
                  <a:lumMod val="75000"/>
                </a:schemeClr>
              </a:gs>
              <a:gs pos="100000">
                <a:schemeClr val="tx1">
                  <a:lumMod val="85000"/>
                  <a:lumOff val="15000"/>
                </a:schemeClr>
              </a:gs>
            </a:gsLst>
            <a:path path="circle">
              <a:fillToRect l="50000" t="130000" r="50000" b="-30000"/>
            </a:path>
          </a:gradFill>
          <a:ln w="3175">
            <a:miter lim="400000"/>
          </a:ln>
          <a:effectLst/>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9pPr>
          </a:lstStyle>
          <a:p>
            <a:endParaRPr lang="en-US" b="1" dirty="0">
              <a:solidFill>
                <a:schemeClr val="bg1"/>
              </a:solidFill>
              <a:latin typeface="Frutiger LT Std 45 Light" charset="0"/>
              <a:ea typeface="Frutiger LT Std 45 Light" charset="0"/>
              <a:cs typeface="Frutiger LT Std 45 Light" charset="0"/>
            </a:endParaRPr>
          </a:p>
        </p:txBody>
      </p:sp>
      <p:sp>
        <p:nvSpPr>
          <p:cNvPr id="2" name="Title 1">
            <a:extLst>
              <a:ext uri="{FF2B5EF4-FFF2-40B4-BE49-F238E27FC236}">
                <a16:creationId xmlns:a16="http://schemas.microsoft.com/office/drawing/2014/main" id="{EDB05121-4DCC-AC42-AEC5-8CEECCDE904D}"/>
              </a:ext>
            </a:extLst>
          </p:cNvPr>
          <p:cNvSpPr>
            <a:spLocks noGrp="1"/>
          </p:cNvSpPr>
          <p:nvPr>
            <p:ph type="title" hasCustomPrompt="1"/>
          </p:nvPr>
        </p:nvSpPr>
        <p:spPr>
          <a:xfrm>
            <a:off x="609600" y="1901141"/>
            <a:ext cx="10972800" cy="3342190"/>
          </a:xfrm>
          <a:prstGeom prst="rect">
            <a:avLst/>
          </a:prstGeom>
        </p:spPr>
        <p:txBody>
          <a:bodyPr wrap="square" anchor="t">
            <a:noAutofit/>
          </a:bodyPr>
          <a:lstStyle>
            <a:lvl1pPr algn="l">
              <a:lnSpc>
                <a:spcPct val="100000"/>
              </a:lnSpc>
              <a:defRPr sz="6000">
                <a:solidFill>
                  <a:schemeClr val="bg1"/>
                </a:solidFill>
              </a:defRPr>
            </a:lvl1pPr>
          </a:lstStyle>
          <a:p>
            <a:r>
              <a:rPr lang="en-US" dirty="0"/>
              <a:t>Click to edit Master title style </a:t>
            </a:r>
          </a:p>
        </p:txBody>
      </p:sp>
      <p:pic>
        <p:nvPicPr>
          <p:cNvPr id="13" name="Picture 12" descr="University of Massachusetts Amherst.">
            <a:extLst>
              <a:ext uri="{FF2B5EF4-FFF2-40B4-BE49-F238E27FC236}">
                <a16:creationId xmlns:a16="http://schemas.microsoft.com/office/drawing/2014/main" id="{87B6125A-DE6B-994F-8C78-FDA4A5286D9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rot="16200000">
            <a:off x="10152352" y="4923485"/>
            <a:ext cx="2313849" cy="924362"/>
          </a:xfrm>
          <a:prstGeom prst="rect">
            <a:avLst/>
          </a:prstGeom>
        </p:spPr>
      </p:pic>
    </p:spTree>
    <p:extLst>
      <p:ext uri="{BB962C8B-B14F-4D97-AF65-F5344CB8AC3E}">
        <p14:creationId xmlns:p14="http://schemas.microsoft.com/office/powerpoint/2010/main" val="579629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18">
            <a:extLst>
              <a:ext uri="{FF2B5EF4-FFF2-40B4-BE49-F238E27FC236}">
                <a16:creationId xmlns:a16="http://schemas.microsoft.com/office/drawing/2014/main" id="{20B7CBF4-87E3-CF43-8DC8-5F3A3BC4FC8E}"/>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Tree>
    <p:extLst>
      <p:ext uri="{BB962C8B-B14F-4D97-AF65-F5344CB8AC3E}">
        <p14:creationId xmlns:p14="http://schemas.microsoft.com/office/powerpoint/2010/main" val="1410245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A3DB09-72E4-104C-91D3-C0254F5C2D35}"/>
              </a:ext>
            </a:extLst>
          </p:cNvPr>
          <p:cNvSpPr>
            <a:spLocks noGrp="1"/>
          </p:cNvSpPr>
          <p:nvPr>
            <p:ph idx="1"/>
          </p:nvPr>
        </p:nvSpPr>
        <p:spPr>
          <a:xfrm>
            <a:off x="6096000" y="1600200"/>
            <a:ext cx="5486400" cy="2386914"/>
          </a:xfrm>
        </p:spPr>
        <p:txBody>
          <a:bodyPr wrap="square" tIns="0">
            <a:no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3A5D0D9-DA77-004E-BEC6-4498B304F7A3}"/>
              </a:ext>
            </a:extLst>
          </p:cNvPr>
          <p:cNvSpPr>
            <a:spLocks noGrp="1"/>
          </p:cNvSpPr>
          <p:nvPr>
            <p:ph type="body" sz="half" idx="2"/>
          </p:nvPr>
        </p:nvSpPr>
        <p:spPr>
          <a:xfrm>
            <a:off x="609599" y="1600200"/>
            <a:ext cx="3932237" cy="1638385"/>
          </a:xfrm>
        </p:spPr>
        <p:txBody>
          <a:bodyPr wrap="square" tIns="0">
            <a:noAutofit/>
          </a:bodyPr>
          <a:lstStyle>
            <a:lvl1pPr marL="0" indent="0">
              <a:buNone/>
              <a:defRPr sz="15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Footer Placeholder 18">
            <a:extLst>
              <a:ext uri="{FF2B5EF4-FFF2-40B4-BE49-F238E27FC236}">
                <a16:creationId xmlns:a16="http://schemas.microsoft.com/office/drawing/2014/main" id="{7CA1CCEE-9E1F-5845-A686-91030CC0662B}"/>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
        <p:nvSpPr>
          <p:cNvPr id="11" name="Title 1">
            <a:extLst>
              <a:ext uri="{FF2B5EF4-FFF2-40B4-BE49-F238E27FC236}">
                <a16:creationId xmlns:a16="http://schemas.microsoft.com/office/drawing/2014/main" id="{45512BC6-9F5C-BA4E-8E2C-BA4B025E81B5}"/>
              </a:ext>
            </a:extLst>
          </p:cNvPr>
          <p:cNvSpPr txBox="1">
            <a:spLocks/>
          </p:cNvSpPr>
          <p:nvPr userDrawn="1"/>
        </p:nvSpPr>
        <p:spPr>
          <a:xfrm>
            <a:off x="609600" y="627747"/>
            <a:ext cx="10972800" cy="590268"/>
          </a:xfrm>
          <a:prstGeom prst="rect">
            <a:avLst/>
          </a:prstGeom>
        </p:spPr>
        <p:txBody>
          <a:bodyPr vert="horz" wrap="square" lIns="365760" tIns="45720" rIns="365760" bIns="45720" rtlCol="0" anchor="t">
            <a:noAutofit/>
          </a:bodyPr>
          <a:lstStyle>
            <a:lvl1pPr algn="l" defTabSz="914400" rtl="0" eaLnBrk="1" latinLnBrk="0" hangingPunct="1">
              <a:lnSpc>
                <a:spcPct val="90000"/>
              </a:lnSpc>
              <a:spcBef>
                <a:spcPct val="0"/>
              </a:spcBef>
              <a:buNone/>
              <a:defRPr sz="3400" b="1" i="0" kern="1200" cap="all" baseline="0">
                <a:solidFill>
                  <a:srgbClr val="862633"/>
                </a:solidFill>
                <a:latin typeface="+mj-lt"/>
                <a:ea typeface="+mj-ea"/>
                <a:cs typeface="+mj-cs"/>
              </a:defRPr>
            </a:lvl1pPr>
          </a:lstStyle>
          <a:p>
            <a:r>
              <a:rPr lang="en-US" dirty="0"/>
              <a:t>Click to edit Master title style</a:t>
            </a:r>
          </a:p>
        </p:txBody>
      </p:sp>
    </p:spTree>
    <p:extLst>
      <p:ext uri="{BB962C8B-B14F-4D97-AF65-F5344CB8AC3E}">
        <p14:creationId xmlns:p14="http://schemas.microsoft.com/office/powerpoint/2010/main" val="31017267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BC10609-5F0E-204A-AABD-047F88F3D4FE}"/>
              </a:ext>
            </a:extLst>
          </p:cNvPr>
          <p:cNvSpPr>
            <a:spLocks noGrp="1"/>
          </p:cNvSpPr>
          <p:nvPr>
            <p:ph type="pic" idx="1"/>
          </p:nvPr>
        </p:nvSpPr>
        <p:spPr>
          <a:xfrm>
            <a:off x="6096000" y="646191"/>
            <a:ext cx="5486400" cy="5297409"/>
          </a:xfrm>
        </p:spPr>
        <p:txBody>
          <a:bodyPr>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E9299A5-3636-5A4B-BBC0-3F2A10F3CDCC}"/>
              </a:ext>
            </a:extLst>
          </p:cNvPr>
          <p:cNvSpPr>
            <a:spLocks noGrp="1"/>
          </p:cNvSpPr>
          <p:nvPr>
            <p:ph type="body" sz="half" idx="2"/>
          </p:nvPr>
        </p:nvSpPr>
        <p:spPr>
          <a:xfrm>
            <a:off x="609600" y="1600200"/>
            <a:ext cx="5486400" cy="3514882"/>
          </a:xfrm>
        </p:spPr>
        <p:txBody>
          <a:bodyPr wrap="square" tIns="91440">
            <a:noAutofit/>
          </a:bodyPr>
          <a:lstStyle>
            <a:lvl1pPr marL="0" indent="0">
              <a:buNone/>
              <a:defRPr sz="15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Footer Placeholder 18">
            <a:extLst>
              <a:ext uri="{FF2B5EF4-FFF2-40B4-BE49-F238E27FC236}">
                <a16:creationId xmlns:a16="http://schemas.microsoft.com/office/drawing/2014/main" id="{F725264C-64B5-D04E-8B82-9F6165EF20EC}"/>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
        <p:nvSpPr>
          <p:cNvPr id="13" name="Title 1">
            <a:extLst>
              <a:ext uri="{FF2B5EF4-FFF2-40B4-BE49-F238E27FC236}">
                <a16:creationId xmlns:a16="http://schemas.microsoft.com/office/drawing/2014/main" id="{B989E26E-182A-7943-81CE-0788762C49E6}"/>
              </a:ext>
            </a:extLst>
          </p:cNvPr>
          <p:cNvSpPr txBox="1">
            <a:spLocks/>
          </p:cNvSpPr>
          <p:nvPr userDrawn="1"/>
        </p:nvSpPr>
        <p:spPr>
          <a:xfrm>
            <a:off x="609600" y="627747"/>
            <a:ext cx="5486400" cy="1631728"/>
          </a:xfrm>
          <a:prstGeom prst="rect">
            <a:avLst/>
          </a:prstGeom>
        </p:spPr>
        <p:txBody>
          <a:bodyPr vert="horz" wrap="square" lIns="365760" tIns="45720" rIns="365760" bIns="45720" rtlCol="0" anchor="t">
            <a:noAutofit/>
          </a:bodyPr>
          <a:lstStyle>
            <a:lvl1pPr algn="l" defTabSz="914400" rtl="0" eaLnBrk="1" latinLnBrk="0" hangingPunct="1">
              <a:lnSpc>
                <a:spcPct val="90000"/>
              </a:lnSpc>
              <a:spcBef>
                <a:spcPct val="0"/>
              </a:spcBef>
              <a:buNone/>
              <a:defRPr sz="3400" b="1" i="0" kern="1200" cap="all" baseline="0">
                <a:solidFill>
                  <a:srgbClr val="862633"/>
                </a:solidFill>
                <a:latin typeface="+mj-lt"/>
                <a:ea typeface="+mj-ea"/>
                <a:cs typeface="+mj-cs"/>
              </a:defRPr>
            </a:lvl1pPr>
          </a:lstStyle>
          <a:p>
            <a:r>
              <a:rPr lang="en-US" dirty="0"/>
              <a:t>Click to edit Master title style</a:t>
            </a:r>
          </a:p>
        </p:txBody>
      </p:sp>
    </p:spTree>
    <p:extLst>
      <p:ext uri="{BB962C8B-B14F-4D97-AF65-F5344CB8AC3E}">
        <p14:creationId xmlns:p14="http://schemas.microsoft.com/office/powerpoint/2010/main" val="23910370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37724-C4E2-9B4E-B34D-9655887C1F24}"/>
              </a:ext>
            </a:extLst>
          </p:cNvPr>
          <p:cNvSpPr>
            <a:spLocks noGrp="1"/>
          </p:cNvSpPr>
          <p:nvPr>
            <p:ph type="title"/>
          </p:nvPr>
        </p:nvSpPr>
        <p:spPr>
          <a:xfrm>
            <a:off x="609600" y="627746"/>
            <a:ext cx="10972800" cy="684769"/>
          </a:xfrm>
          <a:prstGeom prst="rect">
            <a:avLst/>
          </a:prstGeom>
        </p:spPr>
        <p:txBody>
          <a:bodyPr anchor="t"/>
          <a:lstStyle>
            <a:lvl1pPr>
              <a:defRPr>
                <a:solidFill>
                  <a:srgbClr val="861C33"/>
                </a:solidFill>
              </a:defRPr>
            </a:lvl1p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4B21946-91C4-6D4F-A9ED-43B87E7F217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18">
            <a:extLst>
              <a:ext uri="{FF2B5EF4-FFF2-40B4-BE49-F238E27FC236}">
                <a16:creationId xmlns:a16="http://schemas.microsoft.com/office/drawing/2014/main" id="{4508C881-6CDF-5349-B40F-AF5B2EEEC70E}"/>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Tree>
    <p:extLst>
      <p:ext uri="{BB962C8B-B14F-4D97-AF65-F5344CB8AC3E}">
        <p14:creationId xmlns:p14="http://schemas.microsoft.com/office/powerpoint/2010/main" val="1198201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D4B096-49B3-BE4C-8D71-CFEFE54464C8}"/>
              </a:ext>
            </a:extLst>
          </p:cNvPr>
          <p:cNvSpPr>
            <a:spLocks noGrp="1"/>
          </p:cNvSpPr>
          <p:nvPr>
            <p:ph type="title" orient="vert"/>
          </p:nvPr>
        </p:nvSpPr>
        <p:spPr>
          <a:xfrm>
            <a:off x="8724900" y="365125"/>
            <a:ext cx="2628900" cy="5578475"/>
          </a:xfrm>
          <a:prstGeom prst="rect">
            <a:avLst/>
          </a:prstGeom>
        </p:spPr>
        <p:txBody>
          <a:bodyPr vert="eaVert" wrap="square"/>
          <a:lstStyle>
            <a:lvl1pPr>
              <a:defRPr>
                <a:solidFill>
                  <a:srgbClr val="862633"/>
                </a:solidFill>
              </a:defRPr>
            </a:lvl1p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1531EB-9C76-6043-BD97-66DDD6E2B424}"/>
              </a:ext>
            </a:extLst>
          </p:cNvPr>
          <p:cNvSpPr>
            <a:spLocks noGrp="1"/>
          </p:cNvSpPr>
          <p:nvPr>
            <p:ph type="body" orient="vert" idx="1"/>
          </p:nvPr>
        </p:nvSpPr>
        <p:spPr>
          <a:xfrm>
            <a:off x="609600" y="365125"/>
            <a:ext cx="7962900" cy="55784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18">
            <a:extLst>
              <a:ext uri="{FF2B5EF4-FFF2-40B4-BE49-F238E27FC236}">
                <a16:creationId xmlns:a16="http://schemas.microsoft.com/office/drawing/2014/main" id="{9DFE2358-B4D6-0F41-8BC1-85FE216BB21F}"/>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Tree>
    <p:extLst>
      <p:ext uri="{BB962C8B-B14F-4D97-AF65-F5344CB8AC3E}">
        <p14:creationId xmlns:p14="http://schemas.microsoft.com/office/powerpoint/2010/main" val="13437210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ack page- closing">
    <p:spTree>
      <p:nvGrpSpPr>
        <p:cNvPr id="1" name=""/>
        <p:cNvGrpSpPr/>
        <p:nvPr/>
      </p:nvGrpSpPr>
      <p:grpSpPr>
        <a:xfrm>
          <a:off x="0" y="0"/>
          <a:ext cx="0" cy="0"/>
          <a:chOff x="0" y="0"/>
          <a:chExt cx="0" cy="0"/>
        </a:xfrm>
      </p:grpSpPr>
      <p:pic>
        <p:nvPicPr>
          <p:cNvPr id="5" name="Picture 4" descr="Class photo.">
            <a:extLst>
              <a:ext uri="{FF2B5EF4-FFF2-40B4-BE49-F238E27FC236}">
                <a16:creationId xmlns:a16="http://schemas.microsoft.com/office/drawing/2014/main" id="{EC530A29-B08A-3649-9B7C-51E62F18CF63}"/>
              </a:ext>
            </a:extLst>
          </p:cNvPr>
          <p:cNvPicPr>
            <a:picLocks noChangeAspect="1"/>
          </p:cNvPicPr>
          <p:nvPr userDrawn="1"/>
        </p:nvPicPr>
        <p:blipFill>
          <a:blip r:embed="rId2" cstate="email">
            <a:alphaModFix/>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7" name="Shape 136">
            <a:extLst>
              <a:ext uri="{FF2B5EF4-FFF2-40B4-BE49-F238E27FC236}">
                <a16:creationId xmlns:a16="http://schemas.microsoft.com/office/drawing/2014/main" id="{02F523EE-5B2A-7148-95D7-758ADDF8DFFC}"/>
              </a:ext>
              <a:ext uri="{C183D7F6-B498-43B3-948B-1728B52AA6E4}">
                <adec:decorative xmlns:adec="http://schemas.microsoft.com/office/drawing/2017/decorative" val="1"/>
              </a:ext>
            </a:extLst>
          </p:cNvPr>
          <p:cNvSpPr/>
          <p:nvPr userDrawn="1"/>
        </p:nvSpPr>
        <p:spPr>
          <a:xfrm>
            <a:off x="0" y="0"/>
            <a:ext cx="12192000" cy="6858000"/>
          </a:xfrm>
          <a:prstGeom prst="rect">
            <a:avLst/>
          </a:prstGeom>
          <a:gradFill>
            <a:gsLst>
              <a:gs pos="39000">
                <a:schemeClr val="bg2">
                  <a:lumMod val="75000"/>
                  <a:alpha val="0"/>
                </a:schemeClr>
              </a:gs>
              <a:gs pos="100000">
                <a:schemeClr val="tx1"/>
              </a:gs>
            </a:gsLst>
            <a:path path="circle">
              <a:fillToRect l="50000" t="130000" r="50000" b="-30000"/>
            </a:path>
          </a:gradFill>
          <a:ln w="3175">
            <a:miter lim="400000"/>
          </a:ln>
          <a:effectLst/>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9pPr>
          </a:lstStyle>
          <a:p>
            <a:endParaRPr lang="en-US" b="1" dirty="0">
              <a:solidFill>
                <a:schemeClr val="bg1"/>
              </a:solidFill>
              <a:latin typeface="Frutiger LT Std 45 Light" charset="0"/>
              <a:ea typeface="Frutiger LT Std 45 Light" charset="0"/>
              <a:cs typeface="Frutiger LT Std 45 Light" charset="0"/>
            </a:endParaRPr>
          </a:p>
        </p:txBody>
      </p:sp>
      <p:sp>
        <p:nvSpPr>
          <p:cNvPr id="2" name="Title 1">
            <a:extLst>
              <a:ext uri="{FF2B5EF4-FFF2-40B4-BE49-F238E27FC236}">
                <a16:creationId xmlns:a16="http://schemas.microsoft.com/office/drawing/2014/main" id="{3161BEC9-D58C-DD44-BAE1-D5E9C4476473}"/>
              </a:ext>
            </a:extLst>
          </p:cNvPr>
          <p:cNvSpPr>
            <a:spLocks noGrp="1"/>
          </p:cNvSpPr>
          <p:nvPr>
            <p:ph type="title"/>
          </p:nvPr>
        </p:nvSpPr>
        <p:spPr>
          <a:xfrm>
            <a:off x="609600" y="2247900"/>
            <a:ext cx="10972800" cy="684769"/>
          </a:xfrm>
        </p:spPr>
        <p:txBody>
          <a:bodyPr/>
          <a:lstStyle/>
          <a:p>
            <a:r>
              <a:rPr lang="en-US"/>
              <a:t>Click to edit Master title style</a:t>
            </a:r>
            <a:endParaRPr lang="en-US" dirty="0"/>
          </a:p>
        </p:txBody>
      </p:sp>
      <p:pic>
        <p:nvPicPr>
          <p:cNvPr id="3" name="Picture 2">
            <a:extLst>
              <a:ext uri="{FF2B5EF4-FFF2-40B4-BE49-F238E27FC236}">
                <a16:creationId xmlns:a16="http://schemas.microsoft.com/office/drawing/2014/main" id="{154296F8-B6DF-6542-9819-5648B9EA22CA}"/>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5061069" y="5140790"/>
            <a:ext cx="2009583" cy="802810"/>
          </a:xfrm>
          <a:prstGeom prst="rect">
            <a:avLst/>
          </a:prstGeom>
          <a:effectLst>
            <a:outerShdw blurRad="50800" dist="50800" dir="5400000" algn="ctr" rotWithShape="0">
              <a:srgbClr val="000000">
                <a:alpha val="69000"/>
              </a:srgbClr>
            </a:outerShdw>
          </a:effectLst>
        </p:spPr>
      </p:pic>
    </p:spTree>
    <p:extLst>
      <p:ext uri="{BB962C8B-B14F-4D97-AF65-F5344CB8AC3E}">
        <p14:creationId xmlns:p14="http://schemas.microsoft.com/office/powerpoint/2010/main" val="285644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Option 2">
    <p:spTree>
      <p:nvGrpSpPr>
        <p:cNvPr id="1" name=""/>
        <p:cNvGrpSpPr/>
        <p:nvPr/>
      </p:nvGrpSpPr>
      <p:grpSpPr>
        <a:xfrm>
          <a:off x="0" y="0"/>
          <a:ext cx="0" cy="0"/>
          <a:chOff x="0" y="0"/>
          <a:chExt cx="0" cy="0"/>
        </a:xfrm>
      </p:grpSpPr>
      <p:pic>
        <p:nvPicPr>
          <p:cNvPr id="4" name="Picture 3" descr="Aerial view of UMass Amherst campus.">
            <a:extLst>
              <a:ext uri="{FF2B5EF4-FFF2-40B4-BE49-F238E27FC236}">
                <a16:creationId xmlns:a16="http://schemas.microsoft.com/office/drawing/2014/main" id="{25E85F2A-7C3D-C24C-AA73-A28BBED6FAFF}"/>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1"/>
            <a:ext cx="12192000" cy="6858000"/>
          </a:xfrm>
          <a:prstGeom prst="rect">
            <a:avLst/>
          </a:prstGeom>
          <a:noFill/>
        </p:spPr>
      </p:pic>
      <p:pic>
        <p:nvPicPr>
          <p:cNvPr id="7" name="Picture 6" descr="University of Massachusetts Amherst. Be Revolutionary.">
            <a:extLst>
              <a:ext uri="{FF2B5EF4-FFF2-40B4-BE49-F238E27FC236}">
                <a16:creationId xmlns:a16="http://schemas.microsoft.com/office/drawing/2014/main" id="{0D45CCE9-18D1-7D42-B62A-133AFDDB3A0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227773" y="696109"/>
            <a:ext cx="2257388" cy="902955"/>
          </a:xfrm>
          <a:prstGeom prst="rect">
            <a:avLst/>
          </a:prstGeom>
          <a:effectLst>
            <a:outerShdw blurRad="508000" dist="38100" sx="67000" sy="67000" algn="tl" rotWithShape="0">
              <a:schemeClr val="bg1">
                <a:alpha val="69000"/>
              </a:schemeClr>
            </a:outerShdw>
          </a:effectLst>
        </p:spPr>
      </p:pic>
      <p:sp>
        <p:nvSpPr>
          <p:cNvPr id="10" name="Rectangle 9">
            <a:extLst>
              <a:ext uri="{FF2B5EF4-FFF2-40B4-BE49-F238E27FC236}">
                <a16:creationId xmlns:a16="http://schemas.microsoft.com/office/drawing/2014/main" id="{FEDFC33A-A501-8F47-BA0D-D6DE8E358924}"/>
              </a:ext>
              <a:ext uri="{C183D7F6-B498-43B3-948B-1728B52AA6E4}">
                <adec:decorative xmlns:adec="http://schemas.microsoft.com/office/drawing/2017/decorative" val="1"/>
              </a:ext>
            </a:extLst>
          </p:cNvPr>
          <p:cNvSpPr/>
          <p:nvPr userDrawn="1"/>
        </p:nvSpPr>
        <p:spPr>
          <a:xfrm>
            <a:off x="1" y="608560"/>
            <a:ext cx="6435523" cy="2215585"/>
          </a:xfrm>
          <a:prstGeom prst="rect">
            <a:avLst/>
          </a:prstGeom>
          <a:gradFill flip="none" rotWithShape="1">
            <a:gsLst>
              <a:gs pos="39000">
                <a:srgbClr val="861C33"/>
              </a:gs>
              <a:gs pos="100000">
                <a:srgbClr val="60061F"/>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9C94552-76D0-454E-80CC-693F247F5E0D}"/>
              </a:ext>
              <a:ext uri="{C183D7F6-B498-43B3-948B-1728B52AA6E4}">
                <adec:decorative xmlns:adec="http://schemas.microsoft.com/office/drawing/2017/decorative" val="1"/>
              </a:ext>
            </a:extLst>
          </p:cNvPr>
          <p:cNvSpPr/>
          <p:nvPr userDrawn="1"/>
        </p:nvSpPr>
        <p:spPr>
          <a:xfrm>
            <a:off x="1" y="2804687"/>
            <a:ext cx="6435523" cy="2497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176F155-4275-1644-90BB-BE572D2CF087}"/>
              </a:ext>
            </a:extLst>
          </p:cNvPr>
          <p:cNvSpPr>
            <a:spLocks noGrp="1"/>
          </p:cNvSpPr>
          <p:nvPr userDrawn="1">
            <p:ph type="ctrTitle"/>
          </p:nvPr>
        </p:nvSpPr>
        <p:spPr>
          <a:xfrm>
            <a:off x="1" y="608560"/>
            <a:ext cx="6435524" cy="2196127"/>
          </a:xfrm>
          <a:prstGeom prst="rect">
            <a:avLst/>
          </a:prstGeom>
          <a:noFill/>
        </p:spPr>
        <p:txBody>
          <a:bodyPr wrap="square" lIns="640080" tIns="0" rIns="640080" bIns="0" anchor="ctr">
            <a:noAutofit/>
          </a:bodyPr>
          <a:lstStyle>
            <a:lvl1pPr algn="l">
              <a:defRPr sz="4000" b="1" i="0" kern="12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273047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Option 3">
    <p:spTree>
      <p:nvGrpSpPr>
        <p:cNvPr id="1" name=""/>
        <p:cNvGrpSpPr/>
        <p:nvPr/>
      </p:nvGrpSpPr>
      <p:grpSpPr>
        <a:xfrm>
          <a:off x="0" y="0"/>
          <a:ext cx="0" cy="0"/>
          <a:chOff x="0" y="0"/>
          <a:chExt cx="0" cy="0"/>
        </a:xfrm>
      </p:grpSpPr>
      <p:pic>
        <p:nvPicPr>
          <p:cNvPr id="13" name="Screen Shot 2016-03-15 at 3.21.34 PM.png">
            <a:extLst>
              <a:ext uri="{FF2B5EF4-FFF2-40B4-BE49-F238E27FC236}">
                <a16:creationId xmlns:a16="http://schemas.microsoft.com/office/drawing/2014/main" id="{CBA11825-BE76-1D42-BDEC-852C9E41DB5E}"/>
              </a:ext>
              <a:ext uri="{C183D7F6-B498-43B3-948B-1728B52AA6E4}">
                <adec:decorative xmlns:adec="http://schemas.microsoft.com/office/drawing/2017/decorative" val="1"/>
              </a:ext>
            </a:extLst>
          </p:cNvPr>
          <p:cNvPicPr>
            <a:picLocks noChangeAspect="1"/>
          </p:cNvPicPr>
          <p:nvPr userDrawn="1"/>
        </p:nvPicPr>
        <p:blipFill rotWithShape="1">
          <a:blip r:embed="rId2" cstate="email">
            <a:alphaModFix/>
            <a:extLst>
              <a:ext uri="{28A0092B-C50C-407E-A947-70E740481C1C}">
                <a14:useLocalDpi xmlns:a14="http://schemas.microsoft.com/office/drawing/2010/main"/>
              </a:ext>
            </a:extLst>
          </a:blip>
          <a:srcRect/>
          <a:stretch/>
        </p:blipFill>
        <p:spPr>
          <a:xfrm>
            <a:off x="-1" y="0"/>
            <a:ext cx="12192000" cy="6858000"/>
          </a:xfrm>
          <a:prstGeom prst="rect">
            <a:avLst/>
          </a:prstGeom>
          <a:noFill/>
          <a:ln w="3175">
            <a:miter lim="400000"/>
          </a:ln>
          <a:effectLst/>
        </p:spPr>
      </p:pic>
      <p:pic>
        <p:nvPicPr>
          <p:cNvPr id="14" name="Screen Shot 2016-03-15 at 3.21.34 PM.png" descr="Aerial view of UMass Amherst campus.">
            <a:extLst>
              <a:ext uri="{FF2B5EF4-FFF2-40B4-BE49-F238E27FC236}">
                <a16:creationId xmlns:a16="http://schemas.microsoft.com/office/drawing/2014/main" id="{F77B8E9A-DF08-064F-8645-0EC6174D51E1}"/>
              </a:ext>
            </a:extLst>
          </p:cNvPr>
          <p:cNvPicPr>
            <a:picLocks noChangeAspect="1"/>
          </p:cNvPicPr>
          <p:nvPr userDrawn="1"/>
        </p:nvPicPr>
        <p:blipFill rotWithShape="1">
          <a:blip r:embed="rId3" cstate="email">
            <a:alphaModFix amt="55000"/>
            <a:extLst>
              <a:ext uri="{BEBA8EAE-BF5A-486C-A8C5-ECC9F3942E4B}">
                <a14:imgProps xmlns:a14="http://schemas.microsoft.com/office/drawing/2010/main">
                  <a14:imgLayer r:embed="rId4">
                    <a14:imgEffect>
                      <a14:sharpenSoften amount="20000"/>
                    </a14:imgEffect>
                    <a14:imgEffect>
                      <a14:colorTemperature colorTemp="7363"/>
                    </a14:imgEffect>
                    <a14:imgEffect>
                      <a14:saturation sat="106000"/>
                    </a14:imgEffect>
                    <a14:imgEffect>
                      <a14:brightnessContrast contrast="25000"/>
                    </a14:imgEffect>
                  </a14:imgLayer>
                </a14:imgProps>
              </a:ext>
              <a:ext uri="{28A0092B-C50C-407E-A947-70E740481C1C}">
                <a14:useLocalDpi xmlns:a14="http://schemas.microsoft.com/office/drawing/2010/main"/>
              </a:ext>
            </a:extLst>
          </a:blip>
          <a:srcRect/>
          <a:stretch/>
        </p:blipFill>
        <p:spPr>
          <a:xfrm>
            <a:off x="-1" y="0"/>
            <a:ext cx="12192000" cy="6858000"/>
          </a:xfrm>
          <a:prstGeom prst="rect">
            <a:avLst/>
          </a:prstGeom>
          <a:gradFill flip="none" rotWithShape="1">
            <a:gsLst>
              <a:gs pos="100000">
                <a:srgbClr val="0070C0"/>
              </a:gs>
              <a:gs pos="55000">
                <a:srgbClr val="E5E5E4">
                  <a:alpha val="0"/>
                </a:srgbClr>
              </a:gs>
            </a:gsLst>
            <a:lin ang="16200000" scaled="1"/>
            <a:tileRect/>
          </a:gradFill>
          <a:ln w="3175">
            <a:miter lim="400000"/>
          </a:ln>
          <a:effectLst/>
        </p:spPr>
      </p:pic>
      <p:sp>
        <p:nvSpPr>
          <p:cNvPr id="10" name="Rectangle 9">
            <a:extLst>
              <a:ext uri="{FF2B5EF4-FFF2-40B4-BE49-F238E27FC236}">
                <a16:creationId xmlns:a16="http://schemas.microsoft.com/office/drawing/2014/main" id="{FEDFC33A-A501-8F47-BA0D-D6DE8E358924}"/>
              </a:ext>
              <a:ext uri="{C183D7F6-B498-43B3-948B-1728B52AA6E4}">
                <adec:decorative xmlns:adec="http://schemas.microsoft.com/office/drawing/2017/decorative" val="1"/>
              </a:ext>
            </a:extLst>
          </p:cNvPr>
          <p:cNvSpPr/>
          <p:nvPr userDrawn="1"/>
        </p:nvSpPr>
        <p:spPr>
          <a:xfrm>
            <a:off x="1" y="2082450"/>
            <a:ext cx="6435523" cy="2559931"/>
          </a:xfrm>
          <a:prstGeom prst="rect">
            <a:avLst/>
          </a:prstGeom>
          <a:gradFill flip="none" rotWithShape="1">
            <a:gsLst>
              <a:gs pos="39000">
                <a:srgbClr val="861C33"/>
              </a:gs>
              <a:gs pos="100000">
                <a:srgbClr val="60061F"/>
              </a:gs>
            </a:gsLst>
            <a:path path="circle">
              <a:fillToRect l="50000" t="130000" r="50000" b="-3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9C94552-76D0-454E-80CC-693F247F5E0D}"/>
              </a:ext>
              <a:ext uri="{C183D7F6-B498-43B3-948B-1728B52AA6E4}">
                <adec:decorative xmlns:adec="http://schemas.microsoft.com/office/drawing/2017/decorative" val="1"/>
              </a:ext>
            </a:extLst>
          </p:cNvPr>
          <p:cNvSpPr/>
          <p:nvPr userDrawn="1"/>
        </p:nvSpPr>
        <p:spPr>
          <a:xfrm>
            <a:off x="1" y="4622923"/>
            <a:ext cx="6435523" cy="24231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176F155-4275-1644-90BB-BE572D2CF087}"/>
              </a:ext>
            </a:extLst>
          </p:cNvPr>
          <p:cNvSpPr>
            <a:spLocks noGrp="1"/>
          </p:cNvSpPr>
          <p:nvPr userDrawn="1">
            <p:ph type="ctrTitle"/>
          </p:nvPr>
        </p:nvSpPr>
        <p:spPr>
          <a:xfrm>
            <a:off x="1" y="2426796"/>
            <a:ext cx="6435524" cy="2209031"/>
          </a:xfrm>
          <a:prstGeom prst="rect">
            <a:avLst/>
          </a:prstGeom>
          <a:noFill/>
        </p:spPr>
        <p:txBody>
          <a:bodyPr wrap="square" lIns="640080" tIns="0" rIns="640080" bIns="0" anchor="ctr">
            <a:noAutofit/>
          </a:bodyPr>
          <a:lstStyle>
            <a:lvl1pPr algn="l">
              <a:defRPr sz="4000" b="1" i="0" kern="1200" cap="all" baseline="0">
                <a:solidFill>
                  <a:schemeClr val="bg1"/>
                </a:solidFill>
              </a:defRPr>
            </a:lvl1pPr>
          </a:lstStyle>
          <a:p>
            <a:r>
              <a:rPr lang="en-US" dirty="0"/>
              <a:t>Click to edit Master title style</a:t>
            </a:r>
          </a:p>
        </p:txBody>
      </p:sp>
      <p:pic>
        <p:nvPicPr>
          <p:cNvPr id="8" name="Picture 7" descr="University of Massachusetts Amherst. Be Revolutionary.">
            <a:extLst>
              <a:ext uri="{FF2B5EF4-FFF2-40B4-BE49-F238E27FC236}">
                <a16:creationId xmlns:a16="http://schemas.microsoft.com/office/drawing/2014/main" id="{51971787-B3C5-5647-8093-09544B15C727}"/>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a:off x="709975" y="5230802"/>
            <a:ext cx="2009583" cy="802810"/>
          </a:xfrm>
          <a:prstGeom prst="rect">
            <a:avLst/>
          </a:prstGeom>
          <a:effectLst>
            <a:outerShdw blurRad="50800" dist="50800" dir="5400000" algn="ctr" rotWithShape="0">
              <a:srgbClr val="000000">
                <a:alpha val="50000"/>
              </a:srgbClr>
            </a:outerShdw>
          </a:effectLst>
        </p:spPr>
      </p:pic>
    </p:spTree>
    <p:extLst>
      <p:ext uri="{BB962C8B-B14F-4D97-AF65-F5344CB8AC3E}">
        <p14:creationId xmlns:p14="http://schemas.microsoft.com/office/powerpoint/2010/main" val="381219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111709C-34AA-F84C-82AD-3C214397A910}"/>
              </a:ext>
            </a:extLst>
          </p:cNvPr>
          <p:cNvSpPr>
            <a:spLocks noGrp="1"/>
          </p:cNvSpPr>
          <p:nvPr>
            <p:ph idx="1"/>
          </p:nvPr>
        </p:nvSpPr>
        <p:spPr>
          <a:xfrm>
            <a:off x="609600" y="1600200"/>
            <a:ext cx="10972800" cy="2708876"/>
          </a:xfrm>
        </p:spPr>
        <p:txBody>
          <a:bodyPr lIns="36576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18">
            <a:extLst>
              <a:ext uri="{FF2B5EF4-FFF2-40B4-BE49-F238E27FC236}">
                <a16:creationId xmlns:a16="http://schemas.microsoft.com/office/drawing/2014/main" id="{0E10EF5A-04EA-674F-AD1D-AD411B8A0339}"/>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
        <p:nvSpPr>
          <p:cNvPr id="8" name="Title 1">
            <a:extLst>
              <a:ext uri="{FF2B5EF4-FFF2-40B4-BE49-F238E27FC236}">
                <a16:creationId xmlns:a16="http://schemas.microsoft.com/office/drawing/2014/main" id="{7562AE8D-F5DC-FE4E-AC90-A63824D3178D}"/>
              </a:ext>
            </a:extLst>
          </p:cNvPr>
          <p:cNvSpPr>
            <a:spLocks noGrp="1"/>
          </p:cNvSpPr>
          <p:nvPr>
            <p:ph type="title"/>
          </p:nvPr>
        </p:nvSpPr>
        <p:spPr>
          <a:xfrm>
            <a:off x="609600" y="627746"/>
            <a:ext cx="10972800" cy="684769"/>
          </a:xfrm>
        </p:spPr>
        <p:txBody>
          <a:bodyPr wrap="square" anchor="t">
            <a:noAutofit/>
          </a:bodyPr>
          <a:lstStyle>
            <a:lvl1pPr>
              <a:defRPr>
                <a:solidFill>
                  <a:srgbClr val="862633"/>
                </a:solidFill>
              </a:defRPr>
            </a:lvl1pPr>
          </a:lstStyle>
          <a:p>
            <a:r>
              <a:rPr lang="en-US"/>
              <a:t>Click to edit Master title style</a:t>
            </a:r>
            <a:endParaRPr lang="en-US" dirty="0"/>
          </a:p>
        </p:txBody>
      </p:sp>
    </p:spTree>
    <p:extLst>
      <p:ext uri="{BB962C8B-B14F-4D97-AF65-F5344CB8AC3E}">
        <p14:creationId xmlns:p14="http://schemas.microsoft.com/office/powerpoint/2010/main" val="128045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7795A43-BED1-4A4B-BAF9-56178EAC6D67}"/>
              </a:ext>
            </a:extLst>
          </p:cNvPr>
          <p:cNvSpPr>
            <a:spLocks noGrp="1"/>
          </p:cNvSpPr>
          <p:nvPr>
            <p:ph type="body" idx="1"/>
          </p:nvPr>
        </p:nvSpPr>
        <p:spPr>
          <a:xfrm>
            <a:off x="609600" y="1187450"/>
            <a:ext cx="10972800" cy="1060450"/>
          </a:xfrm>
        </p:spPr>
        <p:txBody>
          <a:bodyPr wrap="square">
            <a:noAutofit/>
          </a:bodyPr>
          <a:lstStyle>
            <a:lvl1pPr marL="0" indent="0">
              <a:lnSpc>
                <a:spcPct val="100000"/>
              </a:lnSpc>
              <a:buNone/>
              <a:defRPr sz="15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Footer Placeholder 18">
            <a:extLst>
              <a:ext uri="{FF2B5EF4-FFF2-40B4-BE49-F238E27FC236}">
                <a16:creationId xmlns:a16="http://schemas.microsoft.com/office/drawing/2014/main" id="{E4E50E2A-2F20-4A41-A179-9C122AC7EEC3}"/>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
        <p:nvSpPr>
          <p:cNvPr id="7" name="Title 1">
            <a:extLst>
              <a:ext uri="{FF2B5EF4-FFF2-40B4-BE49-F238E27FC236}">
                <a16:creationId xmlns:a16="http://schemas.microsoft.com/office/drawing/2014/main" id="{89E6AE5C-2EEB-8A4C-B160-06CF2D39B2A2}"/>
              </a:ext>
            </a:extLst>
          </p:cNvPr>
          <p:cNvSpPr>
            <a:spLocks noGrp="1"/>
          </p:cNvSpPr>
          <p:nvPr>
            <p:ph type="title"/>
          </p:nvPr>
        </p:nvSpPr>
        <p:spPr>
          <a:xfrm>
            <a:off x="609600" y="627298"/>
            <a:ext cx="10515600" cy="652463"/>
          </a:xfrm>
        </p:spPr>
        <p:txBody>
          <a:bodyPr wrap="square" anchor="t">
            <a:noAutofit/>
          </a:bodyPr>
          <a:lstStyle>
            <a:lvl1pPr>
              <a:defRPr>
                <a:solidFill>
                  <a:srgbClr val="861C33"/>
                </a:solidFill>
              </a:defRPr>
            </a:lvl1pPr>
          </a:lstStyle>
          <a:p>
            <a:r>
              <a:rPr lang="en-US"/>
              <a:t>Click to edit Master title style</a:t>
            </a:r>
            <a:endParaRPr lang="en-US" dirty="0"/>
          </a:p>
        </p:txBody>
      </p:sp>
    </p:spTree>
    <p:extLst>
      <p:ext uri="{BB962C8B-B14F-4D97-AF65-F5344CB8AC3E}">
        <p14:creationId xmlns:p14="http://schemas.microsoft.com/office/powerpoint/2010/main" val="3018625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FBE81E-3A9B-A844-AF96-3A873C3A9DA5}"/>
              </a:ext>
            </a:extLst>
          </p:cNvPr>
          <p:cNvSpPr>
            <a:spLocks noGrp="1"/>
          </p:cNvSpPr>
          <p:nvPr>
            <p:ph sz="half" idx="1"/>
          </p:nvPr>
        </p:nvSpPr>
        <p:spPr>
          <a:xfrm>
            <a:off x="609600" y="1600200"/>
            <a:ext cx="5410200" cy="3314786"/>
          </a:xfrm>
        </p:spPr>
        <p:txBody>
          <a:bodyPr wrap="square" tIns="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C342C564-FDAE-4547-BAFB-1CD444996CD0}"/>
              </a:ext>
            </a:extLst>
          </p:cNvPr>
          <p:cNvSpPr>
            <a:spLocks noGrp="1"/>
          </p:cNvSpPr>
          <p:nvPr>
            <p:ph sz="half" idx="2"/>
          </p:nvPr>
        </p:nvSpPr>
        <p:spPr>
          <a:xfrm>
            <a:off x="6096000" y="1600200"/>
            <a:ext cx="5486400" cy="3314786"/>
          </a:xfrm>
        </p:spPr>
        <p:txBody>
          <a:bodyPr wrap="square" tIns="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18">
            <a:extLst>
              <a:ext uri="{FF2B5EF4-FFF2-40B4-BE49-F238E27FC236}">
                <a16:creationId xmlns:a16="http://schemas.microsoft.com/office/drawing/2014/main" id="{AC5E408A-71A0-2C4A-A3E2-3D96E0AFAB78}"/>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
        <p:nvSpPr>
          <p:cNvPr id="11" name="Title 1">
            <a:extLst>
              <a:ext uri="{FF2B5EF4-FFF2-40B4-BE49-F238E27FC236}">
                <a16:creationId xmlns:a16="http://schemas.microsoft.com/office/drawing/2014/main" id="{9BAD3120-3E5F-154F-8D01-489882146DBA}"/>
              </a:ext>
            </a:extLst>
          </p:cNvPr>
          <p:cNvSpPr>
            <a:spLocks noGrp="1"/>
          </p:cNvSpPr>
          <p:nvPr>
            <p:ph type="title"/>
          </p:nvPr>
        </p:nvSpPr>
        <p:spPr>
          <a:xfrm>
            <a:off x="609600" y="627298"/>
            <a:ext cx="10515600" cy="652463"/>
          </a:xfrm>
        </p:spPr>
        <p:txBody>
          <a:bodyPr wrap="square" anchor="t">
            <a:noAutofit/>
          </a:bodyPr>
          <a:lstStyle>
            <a:lvl1pPr>
              <a:defRPr>
                <a:solidFill>
                  <a:srgbClr val="861C33"/>
                </a:solidFill>
              </a:defRPr>
            </a:lvl1pPr>
          </a:lstStyle>
          <a:p>
            <a:r>
              <a:rPr lang="en-US"/>
              <a:t>Click to edit Master title style</a:t>
            </a:r>
            <a:endParaRPr lang="en-US" dirty="0"/>
          </a:p>
        </p:txBody>
      </p:sp>
    </p:spTree>
    <p:extLst>
      <p:ext uri="{BB962C8B-B14F-4D97-AF65-F5344CB8AC3E}">
        <p14:creationId xmlns:p14="http://schemas.microsoft.com/office/powerpoint/2010/main" val="2057090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3BF8D-EA15-3B4F-8222-50B10E953DA8}"/>
              </a:ext>
            </a:extLst>
          </p:cNvPr>
          <p:cNvSpPr>
            <a:spLocks noGrp="1"/>
          </p:cNvSpPr>
          <p:nvPr>
            <p:ph type="title"/>
          </p:nvPr>
        </p:nvSpPr>
        <p:spPr>
          <a:xfrm>
            <a:off x="609600" y="627298"/>
            <a:ext cx="10515600" cy="652463"/>
          </a:xfrm>
        </p:spPr>
        <p:txBody>
          <a:bodyPr wrap="square" anchor="t">
            <a:noAutofit/>
          </a:bodyPr>
          <a:lstStyle>
            <a:lvl1pPr>
              <a:defRPr>
                <a:solidFill>
                  <a:srgbClr val="861C33"/>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0FB41C6-7131-AF4D-8358-EB179D580FB0}"/>
              </a:ext>
            </a:extLst>
          </p:cNvPr>
          <p:cNvSpPr>
            <a:spLocks noGrp="1"/>
          </p:cNvSpPr>
          <p:nvPr>
            <p:ph type="body" idx="1"/>
          </p:nvPr>
        </p:nvSpPr>
        <p:spPr>
          <a:xfrm>
            <a:off x="609599" y="1620203"/>
            <a:ext cx="5157787" cy="689917"/>
          </a:xfrm>
        </p:spPr>
        <p:txBody>
          <a:bodyPr wrap="square" tIns="0" anchor="t">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2D4E1AC-86C2-6348-8ECE-90A2E613936B}"/>
              </a:ext>
            </a:extLst>
          </p:cNvPr>
          <p:cNvSpPr>
            <a:spLocks noGrp="1"/>
          </p:cNvSpPr>
          <p:nvPr>
            <p:ph sz="half" idx="2"/>
          </p:nvPr>
        </p:nvSpPr>
        <p:spPr>
          <a:xfrm>
            <a:off x="609600" y="2260249"/>
            <a:ext cx="5157787" cy="3593288"/>
          </a:xfrm>
        </p:spPr>
        <p:txBody>
          <a:bodyPr wrap="square" tIns="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6058D07-AA7F-CC46-B454-080949BF7F25}"/>
              </a:ext>
            </a:extLst>
          </p:cNvPr>
          <p:cNvSpPr>
            <a:spLocks noGrp="1"/>
          </p:cNvSpPr>
          <p:nvPr>
            <p:ph type="body" sz="quarter" idx="3"/>
          </p:nvPr>
        </p:nvSpPr>
        <p:spPr>
          <a:xfrm>
            <a:off x="6114535" y="1620203"/>
            <a:ext cx="5183188" cy="689917"/>
          </a:xfrm>
        </p:spPr>
        <p:txBody>
          <a:bodyPr wrap="square" tIns="0" anchor="t">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8D6E8C-871A-A34A-AD18-85FADBBDE579}"/>
              </a:ext>
            </a:extLst>
          </p:cNvPr>
          <p:cNvSpPr>
            <a:spLocks noGrp="1"/>
          </p:cNvSpPr>
          <p:nvPr>
            <p:ph sz="quarter" idx="4"/>
          </p:nvPr>
        </p:nvSpPr>
        <p:spPr>
          <a:xfrm>
            <a:off x="6096000" y="2254659"/>
            <a:ext cx="5183188" cy="3610452"/>
          </a:xfrm>
        </p:spPr>
        <p:txBody>
          <a:bodyPr wrap="square" tIns="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18">
            <a:extLst>
              <a:ext uri="{FF2B5EF4-FFF2-40B4-BE49-F238E27FC236}">
                <a16:creationId xmlns:a16="http://schemas.microsoft.com/office/drawing/2014/main" id="{E04BFF80-51BD-0549-98B2-D8B718BEF4E8}"/>
              </a:ext>
            </a:extLst>
          </p:cNvPr>
          <p:cNvSpPr>
            <a:spLocks noGrp="1"/>
          </p:cNvSpPr>
          <p:nvPr>
            <p:ph type="ftr" sz="quarter" idx="10"/>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Tree>
    <p:extLst>
      <p:ext uri="{BB962C8B-B14F-4D97-AF65-F5344CB8AC3E}">
        <p14:creationId xmlns:p14="http://schemas.microsoft.com/office/powerpoint/2010/main" val="3982791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3BF8D-EA15-3B4F-8222-50B10E953DA8}"/>
              </a:ext>
            </a:extLst>
          </p:cNvPr>
          <p:cNvSpPr>
            <a:spLocks noGrp="1"/>
          </p:cNvSpPr>
          <p:nvPr>
            <p:ph type="title"/>
          </p:nvPr>
        </p:nvSpPr>
        <p:spPr>
          <a:xfrm>
            <a:off x="609600" y="627298"/>
            <a:ext cx="10515600" cy="652463"/>
          </a:xfrm>
        </p:spPr>
        <p:txBody>
          <a:bodyPr wrap="square" anchor="t">
            <a:noAutofit/>
          </a:bodyPr>
          <a:lstStyle>
            <a:lvl1pPr>
              <a:defRPr>
                <a:solidFill>
                  <a:srgbClr val="861C33"/>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0FB41C6-7131-AF4D-8358-EB179D580FB0}"/>
              </a:ext>
            </a:extLst>
          </p:cNvPr>
          <p:cNvSpPr>
            <a:spLocks noGrp="1"/>
          </p:cNvSpPr>
          <p:nvPr>
            <p:ph type="body" idx="1"/>
          </p:nvPr>
        </p:nvSpPr>
        <p:spPr>
          <a:xfrm>
            <a:off x="597454" y="1337926"/>
            <a:ext cx="5157787" cy="412749"/>
          </a:xfrm>
        </p:spPr>
        <p:txBody>
          <a:bodyPr wrap="square" bIns="0" anchor="t">
            <a:noAutofit/>
          </a:bodyPr>
          <a:lstStyle>
            <a:lvl1pPr marL="0" indent="0">
              <a:buNone/>
              <a:defRPr sz="15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2D4E1AC-86C2-6348-8ECE-90A2E613936B}"/>
              </a:ext>
            </a:extLst>
          </p:cNvPr>
          <p:cNvSpPr>
            <a:spLocks noGrp="1"/>
          </p:cNvSpPr>
          <p:nvPr>
            <p:ph sz="half" idx="2" hasCustomPrompt="1"/>
          </p:nvPr>
        </p:nvSpPr>
        <p:spPr>
          <a:xfrm>
            <a:off x="597455" y="2063508"/>
            <a:ext cx="5157787" cy="1873492"/>
          </a:xfrm>
        </p:spPr>
        <p:txBody>
          <a:bodyPr wrap="square">
            <a:noAutofit/>
          </a:bodyPr>
          <a:lstStyle>
            <a:lvl1pPr marL="0" indent="0">
              <a:buFontTx/>
              <a:buNone/>
              <a:defRPr sz="1500" b="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Second level</a:t>
            </a:r>
          </a:p>
        </p:txBody>
      </p:sp>
      <p:sp>
        <p:nvSpPr>
          <p:cNvPr id="5" name="Text Placeholder 4">
            <a:extLst>
              <a:ext uri="{FF2B5EF4-FFF2-40B4-BE49-F238E27FC236}">
                <a16:creationId xmlns:a16="http://schemas.microsoft.com/office/drawing/2014/main" id="{36058D07-AA7F-CC46-B454-080949BF7F25}"/>
              </a:ext>
            </a:extLst>
          </p:cNvPr>
          <p:cNvSpPr>
            <a:spLocks noGrp="1"/>
          </p:cNvSpPr>
          <p:nvPr>
            <p:ph type="body" sz="quarter" idx="3"/>
          </p:nvPr>
        </p:nvSpPr>
        <p:spPr>
          <a:xfrm>
            <a:off x="6102390" y="1337926"/>
            <a:ext cx="5183188" cy="412749"/>
          </a:xfrm>
        </p:spPr>
        <p:txBody>
          <a:bodyPr wrap="square" lIns="731520" bIns="0" anchor="t">
            <a:noAutofit/>
          </a:bodyPr>
          <a:lstStyle>
            <a:lvl1pPr marL="0" indent="0">
              <a:buFontTx/>
              <a:buNone/>
              <a:defRPr sz="15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8D6E8C-871A-A34A-AD18-85FADBBDE579}"/>
              </a:ext>
            </a:extLst>
          </p:cNvPr>
          <p:cNvSpPr>
            <a:spLocks noGrp="1"/>
          </p:cNvSpPr>
          <p:nvPr>
            <p:ph sz="quarter" idx="4" hasCustomPrompt="1"/>
          </p:nvPr>
        </p:nvSpPr>
        <p:spPr>
          <a:xfrm>
            <a:off x="6096000" y="2063508"/>
            <a:ext cx="5183188" cy="1873492"/>
          </a:xfrm>
        </p:spPr>
        <p:txBody>
          <a:bodyPr wrap="square" lIns="731520">
            <a:noAutofit/>
          </a:bodyPr>
          <a:lstStyle>
            <a:lvl1pPr marL="0" indent="0">
              <a:buFont typeface="+mj-lt"/>
              <a:buNone/>
              <a:defRPr sz="1500" b="0"/>
            </a:lvl1pPr>
            <a:lvl2pPr marL="457200" indent="0">
              <a:buFont typeface="+mj-lt"/>
              <a:buNone/>
              <a:defRPr/>
            </a:lvl2pPr>
            <a:lvl3pPr marL="914400" indent="0">
              <a:buFont typeface="+mj-lt"/>
              <a:buNone/>
              <a:defRPr/>
            </a:lvl3pPr>
            <a:lvl4pPr marL="1371600" indent="0">
              <a:buFont typeface="+mj-lt"/>
              <a:buNone/>
              <a:defRPr/>
            </a:lvl4pPr>
          </a:lstStyle>
          <a:p>
            <a:pPr lvl="0"/>
            <a:r>
              <a:rPr lang="en-US" dirty="0"/>
              <a:t>Second level</a:t>
            </a:r>
          </a:p>
        </p:txBody>
      </p:sp>
      <p:cxnSp>
        <p:nvCxnSpPr>
          <p:cNvPr id="8" name="Straight Connector 7">
            <a:extLst>
              <a:ext uri="{FF2B5EF4-FFF2-40B4-BE49-F238E27FC236}">
                <a16:creationId xmlns:a16="http://schemas.microsoft.com/office/drawing/2014/main" id="{2CB425EC-6FBC-D046-B606-F488ABFCB29E}"/>
              </a:ext>
            </a:extLst>
          </p:cNvPr>
          <p:cNvCxnSpPr>
            <a:cxnSpLocks/>
          </p:cNvCxnSpPr>
          <p:nvPr userDrawn="1"/>
        </p:nvCxnSpPr>
        <p:spPr>
          <a:xfrm flipH="1" flipV="1">
            <a:off x="6090247" y="1345077"/>
            <a:ext cx="5753" cy="4278083"/>
          </a:xfrm>
          <a:prstGeom prst="line">
            <a:avLst/>
          </a:prstGeom>
          <a:ln w="19050">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1" name="Footer Placeholder 18">
            <a:extLst>
              <a:ext uri="{FF2B5EF4-FFF2-40B4-BE49-F238E27FC236}">
                <a16:creationId xmlns:a16="http://schemas.microsoft.com/office/drawing/2014/main" id="{B9BCECE7-9910-2C40-9D3C-E861C04910E3}"/>
              </a:ext>
            </a:extLst>
          </p:cNvPr>
          <p:cNvSpPr>
            <a:spLocks noGrp="1"/>
          </p:cNvSpPr>
          <p:nvPr>
            <p:ph type="ftr" sz="quarter" idx="10"/>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Tree>
    <p:extLst>
      <p:ext uri="{BB962C8B-B14F-4D97-AF65-F5344CB8AC3E}">
        <p14:creationId xmlns:p14="http://schemas.microsoft.com/office/powerpoint/2010/main" val="1354879116"/>
      </p:ext>
    </p:extLst>
  </p:cSld>
  <p:clrMapOvr>
    <a:masterClrMapping/>
  </p:clrMapOvr>
  <p:extLst>
    <p:ext uri="{DCECCB84-F9BA-43D5-87BE-67443E8EF086}">
      <p15:sldGuideLst xmlns:p15="http://schemas.microsoft.com/office/powerpoint/2012/main">
        <p15:guide id="1" orient="horz" pos="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05121-4DCC-AC42-AEC5-8CEECCDE904D}"/>
              </a:ext>
            </a:extLst>
          </p:cNvPr>
          <p:cNvSpPr>
            <a:spLocks noGrp="1"/>
          </p:cNvSpPr>
          <p:nvPr>
            <p:ph type="title"/>
          </p:nvPr>
        </p:nvSpPr>
        <p:spPr>
          <a:xfrm>
            <a:off x="609600" y="627746"/>
            <a:ext cx="10972800" cy="684769"/>
          </a:xfrm>
        </p:spPr>
        <p:txBody>
          <a:bodyPr wrap="square" anchor="t">
            <a:noAutofit/>
          </a:bodyPr>
          <a:lstStyle>
            <a:lvl1pPr>
              <a:defRPr>
                <a:solidFill>
                  <a:srgbClr val="862633"/>
                </a:solidFill>
              </a:defRPr>
            </a:lvl1pPr>
          </a:lstStyle>
          <a:p>
            <a:r>
              <a:rPr lang="en-US"/>
              <a:t>Click to edit Master title style</a:t>
            </a:r>
            <a:endParaRPr lang="en-US" dirty="0"/>
          </a:p>
        </p:txBody>
      </p:sp>
      <p:sp>
        <p:nvSpPr>
          <p:cNvPr id="5" name="Footer Placeholder 18">
            <a:extLst>
              <a:ext uri="{FF2B5EF4-FFF2-40B4-BE49-F238E27FC236}">
                <a16:creationId xmlns:a16="http://schemas.microsoft.com/office/drawing/2014/main" id="{A2D39CAE-F686-CB43-9D26-6B8973658238}"/>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200">
                <a:solidFill>
                  <a:schemeClr val="bg2">
                    <a:lumMod val="40000"/>
                    <a:lumOff val="60000"/>
                  </a:schemeClr>
                </a:solidFill>
              </a:defRPr>
            </a:lvl1pPr>
          </a:lstStyle>
          <a:p>
            <a:endParaRPr lang="en-US" dirty="0"/>
          </a:p>
        </p:txBody>
      </p:sp>
    </p:spTree>
    <p:extLst>
      <p:ext uri="{BB962C8B-B14F-4D97-AF65-F5344CB8AC3E}">
        <p14:creationId xmlns:p14="http://schemas.microsoft.com/office/powerpoint/2010/main" val="1607412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Shape 136">
            <a:extLst>
              <a:ext uri="{FF2B5EF4-FFF2-40B4-BE49-F238E27FC236}">
                <a16:creationId xmlns:a16="http://schemas.microsoft.com/office/drawing/2014/main" id="{E8CAAEC9-CB0C-B948-B9C9-1A2E5615997D}"/>
              </a:ext>
            </a:extLst>
          </p:cNvPr>
          <p:cNvSpPr/>
          <p:nvPr userDrawn="1"/>
        </p:nvSpPr>
        <p:spPr>
          <a:xfrm>
            <a:off x="0" y="111760"/>
            <a:ext cx="12192000" cy="5897965"/>
          </a:xfrm>
          <a:prstGeom prst="rect">
            <a:avLst/>
          </a:prstGeom>
          <a:gradFill flip="none" rotWithShape="1">
            <a:gsLst>
              <a:gs pos="77000">
                <a:srgbClr val="E5E5E4"/>
              </a:gs>
              <a:gs pos="12000">
                <a:srgbClr val="E5E5E4">
                  <a:alpha val="0"/>
                </a:srgbClr>
              </a:gs>
            </a:gsLst>
            <a:path path="circle">
              <a:fillToRect l="50000" t="50000" r="50000" b="50000"/>
            </a:path>
            <a:tileRect/>
          </a:gradFill>
          <a:ln w="3175">
            <a:miter lim="400000"/>
          </a:ln>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9pPr>
          </a:lstStyle>
          <a:p>
            <a:pPr>
              <a:defRPr sz="2200">
                <a:solidFill>
                  <a:srgbClr val="6D1327"/>
                </a:solidFill>
              </a:defRPr>
            </a:pPr>
            <a:endParaRPr dirty="0"/>
          </a:p>
        </p:txBody>
      </p:sp>
      <p:sp>
        <p:nvSpPr>
          <p:cNvPr id="13" name="Shape 136">
            <a:extLst>
              <a:ext uri="{FF2B5EF4-FFF2-40B4-BE49-F238E27FC236}">
                <a16:creationId xmlns:a16="http://schemas.microsoft.com/office/drawing/2014/main" id="{EA2408B0-0D4D-1746-8990-71A479C20A95}"/>
              </a:ext>
              <a:ext uri="{C183D7F6-B498-43B3-948B-1728B52AA6E4}">
                <adec:decorative xmlns:adec="http://schemas.microsoft.com/office/drawing/2017/decorative" val="1"/>
              </a:ext>
            </a:extLst>
          </p:cNvPr>
          <p:cNvSpPr/>
          <p:nvPr userDrawn="1"/>
        </p:nvSpPr>
        <p:spPr>
          <a:xfrm>
            <a:off x="0" y="5943600"/>
            <a:ext cx="12192000" cy="914400"/>
          </a:xfrm>
          <a:prstGeom prst="rect">
            <a:avLst/>
          </a:prstGeom>
          <a:solidFill>
            <a:schemeClr val="tx1"/>
          </a:solidFill>
          <a:ln w="3175">
            <a:miter lim="400000"/>
          </a:ln>
          <a:effectLst/>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9pPr>
          </a:lstStyle>
          <a:p>
            <a:endParaRPr lang="en-US" b="1" dirty="0">
              <a:solidFill>
                <a:schemeClr val="bg1"/>
              </a:solidFill>
              <a:latin typeface="Frutiger LT Std 45 Light" charset="0"/>
              <a:ea typeface="Frutiger LT Std 45 Light" charset="0"/>
              <a:cs typeface="Frutiger LT Std 45 Light" charset="0"/>
            </a:endParaRPr>
          </a:p>
        </p:txBody>
      </p:sp>
      <p:sp>
        <p:nvSpPr>
          <p:cNvPr id="9" name="Shape 136">
            <a:extLst>
              <a:ext uri="{FF2B5EF4-FFF2-40B4-BE49-F238E27FC236}">
                <a16:creationId xmlns:a16="http://schemas.microsoft.com/office/drawing/2014/main" id="{FB2B384C-5CD1-8B4F-A88B-552E4A9814DF}"/>
              </a:ext>
              <a:ext uri="{C183D7F6-B498-43B3-948B-1728B52AA6E4}">
                <adec:decorative xmlns:adec="http://schemas.microsoft.com/office/drawing/2017/decorative" val="1"/>
              </a:ext>
            </a:extLst>
          </p:cNvPr>
          <p:cNvSpPr/>
          <p:nvPr userDrawn="1"/>
        </p:nvSpPr>
        <p:spPr>
          <a:xfrm>
            <a:off x="0" y="-1"/>
            <a:ext cx="12192000" cy="342207"/>
          </a:xfrm>
          <a:prstGeom prst="rect">
            <a:avLst/>
          </a:prstGeom>
          <a:solidFill>
            <a:srgbClr val="861C33"/>
          </a:solidFill>
          <a:ln w="3175">
            <a:miter lim="400000"/>
          </a:ln>
          <a:effectLst/>
        </p:spPr>
        <p:txBody>
          <a:bodyPr lIns="38100" tIns="38100" rIns="38100" bIns="3810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400" b="0" i="0" u="none" strike="noStrike" cap="none" spc="0" normalizeH="0" baseline="0">
                <a:ln>
                  <a:noFill/>
                </a:ln>
                <a:solidFill>
                  <a:srgbClr val="000000"/>
                </a:solidFill>
                <a:effectLst/>
                <a:uFillTx/>
                <a:latin typeface="+mn-lt"/>
                <a:ea typeface="+mn-ea"/>
                <a:cs typeface="+mn-cs"/>
                <a:sym typeface="Helvetica Light"/>
              </a:defRPr>
            </a:lvl9pPr>
          </a:lstStyle>
          <a:p>
            <a:endParaRPr lang="en-US" b="1" dirty="0">
              <a:solidFill>
                <a:schemeClr val="bg1"/>
              </a:solidFill>
              <a:latin typeface="Frutiger LT Std 45 Light" charset="0"/>
              <a:ea typeface="Frutiger LT Std 45 Light" charset="0"/>
              <a:cs typeface="Frutiger LT Std 45 Light" charset="0"/>
            </a:endParaRPr>
          </a:p>
        </p:txBody>
      </p:sp>
      <p:sp>
        <p:nvSpPr>
          <p:cNvPr id="2" name="Title Placeholder 1">
            <a:extLst>
              <a:ext uri="{FF2B5EF4-FFF2-40B4-BE49-F238E27FC236}">
                <a16:creationId xmlns:a16="http://schemas.microsoft.com/office/drawing/2014/main" id="{BA45678B-3948-BB41-985D-9A307304EC32}"/>
              </a:ext>
            </a:extLst>
          </p:cNvPr>
          <p:cNvSpPr>
            <a:spLocks noGrp="1"/>
          </p:cNvSpPr>
          <p:nvPr>
            <p:ph type="title"/>
          </p:nvPr>
        </p:nvSpPr>
        <p:spPr>
          <a:xfrm>
            <a:off x="609600" y="558296"/>
            <a:ext cx="10972800" cy="684769"/>
          </a:xfrm>
          <a:prstGeom prst="rect">
            <a:avLst/>
          </a:prstGeom>
        </p:spPr>
        <p:txBody>
          <a:bodyPr vert="horz" wrap="none" lIns="365760" tIns="45720" rIns="36576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055198-6587-874B-87F3-9D0A2CA1114A}"/>
              </a:ext>
            </a:extLst>
          </p:cNvPr>
          <p:cNvSpPr>
            <a:spLocks noGrp="1"/>
          </p:cNvSpPr>
          <p:nvPr>
            <p:ph type="body" idx="1"/>
          </p:nvPr>
        </p:nvSpPr>
        <p:spPr>
          <a:xfrm>
            <a:off x="609600" y="1600200"/>
            <a:ext cx="10972800" cy="2286000"/>
          </a:xfrm>
          <a:prstGeom prst="rect">
            <a:avLst/>
          </a:prstGeom>
        </p:spPr>
        <p:txBody>
          <a:bodyPr vert="horz" wrap="none" lIns="365760" tIns="0" rIns="36576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7" name="Picture 16" descr="University of Massachusetts Amherst. Be Revolutionary.">
            <a:extLst>
              <a:ext uri="{FF2B5EF4-FFF2-40B4-BE49-F238E27FC236}">
                <a16:creationId xmlns:a16="http://schemas.microsoft.com/office/drawing/2014/main" id="{65F8FA06-DE15-BE4C-A614-F931FB6524A7}"/>
              </a:ext>
            </a:extLst>
          </p:cNvPr>
          <p:cNvPicPr>
            <a:picLocks noChangeAspect="1"/>
          </p:cNvPicPr>
          <p:nvPr userDrawn="1"/>
        </p:nvPicPr>
        <p:blipFill>
          <a:blip r:embed="rId21" cstate="email">
            <a:extLst>
              <a:ext uri="{28A0092B-C50C-407E-A947-70E740481C1C}">
                <a14:useLocalDpi xmlns:a14="http://schemas.microsoft.com/office/drawing/2010/main"/>
              </a:ext>
            </a:extLst>
          </a:blip>
          <a:stretch>
            <a:fillRect/>
          </a:stretch>
        </p:blipFill>
        <p:spPr>
          <a:xfrm>
            <a:off x="322035" y="6121485"/>
            <a:ext cx="1302721" cy="520426"/>
          </a:xfrm>
          <a:prstGeom prst="rect">
            <a:avLst/>
          </a:prstGeom>
        </p:spPr>
      </p:pic>
      <p:sp>
        <p:nvSpPr>
          <p:cNvPr id="19" name="Footer Placeholder 18">
            <a:extLst>
              <a:ext uri="{FF2B5EF4-FFF2-40B4-BE49-F238E27FC236}">
                <a16:creationId xmlns:a16="http://schemas.microsoft.com/office/drawing/2014/main" id="{AE7AF046-1D6D-8142-97E0-0A361D322060}"/>
              </a:ext>
            </a:extLst>
          </p:cNvPr>
          <p:cNvSpPr>
            <a:spLocks noGrp="1"/>
          </p:cNvSpPr>
          <p:nvPr>
            <p:ph type="ftr" sz="quarter" idx="3"/>
          </p:nvPr>
        </p:nvSpPr>
        <p:spPr>
          <a:xfrm>
            <a:off x="1946790" y="6337361"/>
            <a:ext cx="10009857" cy="346472"/>
          </a:xfrm>
          <a:prstGeom prst="rect">
            <a:avLst/>
          </a:prstGeom>
        </p:spPr>
        <p:txBody>
          <a:bodyPr vert="horz" wrap="none" lIns="91440" tIns="45720" rIns="91440" bIns="45720" rtlCol="0" anchor="b"/>
          <a:lstStyle>
            <a:lvl1pPr algn="r">
              <a:defRPr sz="1100">
                <a:solidFill>
                  <a:schemeClr val="bg2">
                    <a:lumMod val="40000"/>
                    <a:lumOff val="60000"/>
                  </a:schemeClr>
                </a:solidFill>
              </a:defRPr>
            </a:lvl1pPr>
          </a:lstStyle>
          <a:p>
            <a:endParaRPr lang="en-US" dirty="0"/>
          </a:p>
        </p:txBody>
      </p:sp>
    </p:spTree>
    <p:extLst>
      <p:ext uri="{BB962C8B-B14F-4D97-AF65-F5344CB8AC3E}">
        <p14:creationId xmlns:p14="http://schemas.microsoft.com/office/powerpoint/2010/main" val="2211269652"/>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49" r:id="rId3"/>
    <p:sldLayoutId id="2147483650" r:id="rId4"/>
    <p:sldLayoutId id="2147483651" r:id="rId5"/>
    <p:sldLayoutId id="2147483652" r:id="rId6"/>
    <p:sldLayoutId id="2147483653" r:id="rId7"/>
    <p:sldLayoutId id="2147483660" r:id="rId8"/>
    <p:sldLayoutId id="2147483654" r:id="rId9"/>
    <p:sldLayoutId id="2147483661" r:id="rId10"/>
    <p:sldLayoutId id="2147483662" r:id="rId11"/>
    <p:sldLayoutId id="2147483664" r:id="rId12"/>
    <p:sldLayoutId id="2147483665" r:id="rId13"/>
    <p:sldLayoutId id="2147483655" r:id="rId14"/>
    <p:sldLayoutId id="2147483656" r:id="rId15"/>
    <p:sldLayoutId id="2147483657" r:id="rId16"/>
    <p:sldLayoutId id="2147483658" r:id="rId17"/>
    <p:sldLayoutId id="2147483659" r:id="rId18"/>
    <p:sldLayoutId id="2147483663" r:id="rId19"/>
  </p:sldLayoutIdLst>
  <p:hf hdr="0" ftr="0" dt="0"/>
  <p:txStyles>
    <p:titleStyle>
      <a:lvl1pPr algn="l" defTabSz="914400" rtl="0" eaLnBrk="1" latinLnBrk="0" hangingPunct="1">
        <a:lnSpc>
          <a:spcPct val="90000"/>
        </a:lnSpc>
        <a:spcBef>
          <a:spcPct val="0"/>
        </a:spcBef>
        <a:buNone/>
        <a:defRPr sz="3400" b="1" i="0" kern="1200" cap="all" baseline="0">
          <a:solidFill>
            <a:srgbClr val="861C33"/>
          </a:solidFill>
          <a:latin typeface="+mj-lt"/>
          <a:ea typeface="+mj-ea"/>
          <a:cs typeface="+mj-cs"/>
        </a:defRPr>
      </a:lvl1pPr>
    </p:titleStyle>
    <p:bodyStyle>
      <a:lvl1pPr marL="228600" indent="-228600" algn="l" defTabSz="914400" rtl="0" eaLnBrk="1" latinLnBrk="0" hangingPunct="1">
        <a:lnSpc>
          <a:spcPct val="100000"/>
        </a:lnSpc>
        <a:spcBef>
          <a:spcPts val="600"/>
        </a:spcBef>
        <a:buFont typeface="Arial" panose="020B0604020202020204" pitchFamily="34" charset="0"/>
        <a:buChar char="•"/>
        <a:defRPr sz="2000" b="1" i="0" kern="1200" cap="none" baseline="0">
          <a:solidFill>
            <a:schemeClr val="tx1"/>
          </a:solidFill>
          <a:latin typeface="+mn-lt"/>
          <a:ea typeface="+mn-ea"/>
          <a:cs typeface="+mn-cs"/>
        </a:defRPr>
      </a:lvl1pPr>
      <a:lvl2pPr marL="685800" indent="-228600" algn="l" defTabSz="914400" rtl="0" eaLnBrk="1" latinLnBrk="0" hangingPunct="1">
        <a:lnSpc>
          <a:spcPct val="100000"/>
        </a:lnSpc>
        <a:spcBef>
          <a:spcPts val="600"/>
        </a:spcBef>
        <a:buFont typeface="Arial" panose="020B0604020202020204" pitchFamily="34" charset="0"/>
        <a:buChar char="•"/>
        <a:defRPr sz="1800" kern="1200" baseline="0">
          <a:solidFill>
            <a:schemeClr val="tx1"/>
          </a:solidFill>
          <a:latin typeface="+mn-lt"/>
          <a:ea typeface="+mn-ea"/>
          <a:cs typeface="+mn-cs"/>
        </a:defRPr>
      </a:lvl2pPr>
      <a:lvl3pPr marL="1143000" indent="-228600" algn="l" defTabSz="914400" rtl="0" eaLnBrk="1" latinLnBrk="0" hangingPunct="1">
        <a:lnSpc>
          <a:spcPct val="100000"/>
        </a:lnSpc>
        <a:spcBef>
          <a:spcPts val="600"/>
        </a:spcBef>
        <a:buFont typeface="Arial" panose="020B0604020202020204" pitchFamily="34" charset="0"/>
        <a:buChar char="•"/>
        <a:defRPr sz="1200" kern="1200" baseline="0">
          <a:solidFill>
            <a:schemeClr val="tx1"/>
          </a:solidFill>
          <a:latin typeface="+mn-lt"/>
          <a:ea typeface="+mn-ea"/>
          <a:cs typeface="+mn-cs"/>
        </a:defRPr>
      </a:lvl3pPr>
      <a:lvl4pPr marL="1600200" indent="-228600" algn="l" defTabSz="914400" rtl="0" eaLnBrk="1" latinLnBrk="0" hangingPunct="1">
        <a:lnSpc>
          <a:spcPct val="100000"/>
        </a:lnSpc>
        <a:spcBef>
          <a:spcPts val="600"/>
        </a:spcBef>
        <a:buFont typeface="Arial" panose="020B0604020202020204" pitchFamily="34" charset="0"/>
        <a:buChar char="•"/>
        <a:defRPr sz="1200" kern="1200" baseline="0">
          <a:solidFill>
            <a:schemeClr val="tx1"/>
          </a:solidFill>
          <a:latin typeface="+mn-lt"/>
          <a:ea typeface="+mn-ea"/>
          <a:cs typeface="+mn-cs"/>
        </a:defRPr>
      </a:lvl4pPr>
      <a:lvl5pPr marL="2057400" indent="-228600" algn="l" defTabSz="914400" rtl="0" eaLnBrk="1" latinLnBrk="0" hangingPunct="1">
        <a:lnSpc>
          <a:spcPct val="100000"/>
        </a:lnSpc>
        <a:spcBef>
          <a:spcPts val="600"/>
        </a:spcBef>
        <a:buFont typeface="Arial" panose="020B0604020202020204" pitchFamily="34" charset="0"/>
        <a:buChar char="•"/>
        <a:defRPr sz="12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48" userDrawn="1">
          <p15:clr>
            <a:srgbClr val="F26B43"/>
          </p15:clr>
        </p15:guide>
        <p15:guide id="2" orient="horz" pos="4176" userDrawn="1">
          <p15:clr>
            <a:srgbClr val="F26B43"/>
          </p15:clr>
        </p15:guide>
        <p15:guide id="3" pos="624" userDrawn="1">
          <p15:clr>
            <a:srgbClr val="F26B43"/>
          </p15:clr>
        </p15:guide>
        <p15:guide id="6" pos="384" userDrawn="1">
          <p15:clr>
            <a:srgbClr val="F26B43"/>
          </p15:clr>
        </p15:guide>
        <p15:guide id="7" pos="7296" userDrawn="1">
          <p15:clr>
            <a:srgbClr val="F26B43"/>
          </p15:clr>
        </p15:guide>
        <p15:guide id="8" orient="horz" pos="1008" userDrawn="1">
          <p15:clr>
            <a:srgbClr val="F26B43"/>
          </p15:clr>
        </p15:guide>
        <p15:guide id="9" orient="horz" pos="1416" userDrawn="1">
          <p15:clr>
            <a:srgbClr val="F26B43"/>
          </p15:clr>
        </p15:guide>
        <p15:guide id="10" orient="horz" pos="2448" userDrawn="1">
          <p15:clr>
            <a:srgbClr val="F26B43"/>
          </p15:clr>
        </p15:guide>
        <p15:guide id="11" orient="horz" pos="3552" userDrawn="1">
          <p15:clr>
            <a:srgbClr val="F26B43"/>
          </p15:clr>
        </p15:guide>
        <p15:guide id="12" orient="horz" pos="748" userDrawn="1">
          <p15:clr>
            <a:srgbClr val="F26B43"/>
          </p15:clr>
        </p15:guide>
        <p15:guide id="13" orient="horz" pos="3744" userDrawn="1">
          <p15:clr>
            <a:srgbClr val="F26B43"/>
          </p15:clr>
        </p15:guide>
        <p15:guide id="14" pos="3840" userDrawn="1">
          <p15:clr>
            <a:srgbClr val="F26B43"/>
          </p15:clr>
        </p15:guide>
        <p15:guide id="15" pos="4128" userDrawn="1">
          <p15:clr>
            <a:srgbClr val="F26B43"/>
          </p15:clr>
        </p15:guide>
        <p15:guide id="16" pos="355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6ACF639-FB66-124C-A883-6A33106CAD38}"/>
              </a:ext>
            </a:extLst>
          </p:cNvPr>
          <p:cNvSpPr>
            <a:spLocks noGrp="1"/>
          </p:cNvSpPr>
          <p:nvPr>
            <p:ph type="title"/>
          </p:nvPr>
        </p:nvSpPr>
        <p:spPr>
          <a:xfrm>
            <a:off x="609600" y="1901141"/>
            <a:ext cx="10972800" cy="1745029"/>
          </a:xfrm>
        </p:spPr>
        <p:txBody>
          <a:bodyPr/>
          <a:lstStyle/>
          <a:p>
            <a:pPr algn="ctr"/>
            <a:r>
              <a:rPr lang="en-US" sz="4800" dirty="0"/>
              <a:t>Ethical Considerations in human subjects research</a:t>
            </a:r>
          </a:p>
        </p:txBody>
      </p:sp>
      <p:sp>
        <p:nvSpPr>
          <p:cNvPr id="4" name="Title 2">
            <a:extLst>
              <a:ext uri="{FF2B5EF4-FFF2-40B4-BE49-F238E27FC236}">
                <a16:creationId xmlns:a16="http://schemas.microsoft.com/office/drawing/2014/main" id="{76367C22-CDE1-F34A-B176-456A0CDFAC4D}"/>
              </a:ext>
            </a:extLst>
          </p:cNvPr>
          <p:cNvSpPr txBox="1">
            <a:spLocks/>
          </p:cNvSpPr>
          <p:nvPr/>
        </p:nvSpPr>
        <p:spPr>
          <a:xfrm>
            <a:off x="609600" y="4488131"/>
            <a:ext cx="10972800" cy="1745029"/>
          </a:xfrm>
          <a:prstGeom prst="rect">
            <a:avLst/>
          </a:prstGeom>
        </p:spPr>
        <p:txBody>
          <a:bodyPr vert="horz" wrap="square" lIns="365760" tIns="45720" rIns="365760" bIns="45720" rtlCol="0" anchor="t">
            <a:noAutofit/>
          </a:bodyPr>
          <a:lstStyle>
            <a:lvl1pPr algn="l" defTabSz="914400" rtl="0" eaLnBrk="1" latinLnBrk="0" hangingPunct="1">
              <a:lnSpc>
                <a:spcPct val="100000"/>
              </a:lnSpc>
              <a:spcBef>
                <a:spcPct val="0"/>
              </a:spcBef>
              <a:buNone/>
              <a:defRPr sz="6000" b="1" i="0" kern="1200" cap="all" baseline="0">
                <a:solidFill>
                  <a:schemeClr val="bg1"/>
                </a:solidFill>
                <a:latin typeface="+mj-lt"/>
                <a:ea typeface="+mj-ea"/>
                <a:cs typeface="+mj-cs"/>
              </a:defRPr>
            </a:lvl1pPr>
          </a:lstStyle>
          <a:p>
            <a:pPr algn="ctr"/>
            <a:r>
              <a:rPr lang="en-US" sz="3200" b="0" i="1" dirty="0" err="1">
                <a:latin typeface="Arial" panose="020B0604020202020204" pitchFamily="34" charset="0"/>
                <a:cs typeface="Arial" panose="020B0604020202020204" pitchFamily="34" charset="0"/>
              </a:rPr>
              <a:t>Lissie</a:t>
            </a:r>
            <a:r>
              <a:rPr lang="en-US" sz="3200" b="0" i="1" dirty="0">
                <a:latin typeface="Arial" panose="020B0604020202020204" pitchFamily="34" charset="0"/>
                <a:cs typeface="Arial" panose="020B0604020202020204" pitchFamily="34" charset="0"/>
              </a:rPr>
              <a:t> Bates-</a:t>
            </a:r>
            <a:r>
              <a:rPr lang="en-US" sz="3200" b="0" i="1" dirty="0" err="1">
                <a:latin typeface="Arial" panose="020B0604020202020204" pitchFamily="34" charset="0"/>
                <a:cs typeface="Arial" panose="020B0604020202020204" pitchFamily="34" charset="0"/>
              </a:rPr>
              <a:t>haus</a:t>
            </a:r>
            <a:endParaRPr lang="en-US" sz="3200" b="0" i="1" dirty="0">
              <a:latin typeface="Arial" panose="020B0604020202020204" pitchFamily="34" charset="0"/>
              <a:cs typeface="Arial" panose="020B0604020202020204" pitchFamily="34" charset="0"/>
            </a:endParaRPr>
          </a:p>
          <a:p>
            <a:pPr algn="ctr"/>
            <a:r>
              <a:rPr lang="en-US" sz="3200" b="0" i="1" dirty="0" err="1">
                <a:latin typeface="Arial" panose="020B0604020202020204" pitchFamily="34" charset="0"/>
                <a:cs typeface="Arial" panose="020B0604020202020204" pitchFamily="34" charset="0"/>
              </a:rPr>
              <a:t>Dacss</a:t>
            </a:r>
            <a:r>
              <a:rPr lang="en-US" sz="3200" b="0" i="1" dirty="0">
                <a:latin typeface="Arial" panose="020B0604020202020204" pitchFamily="34" charset="0"/>
                <a:cs typeface="Arial" panose="020B0604020202020204" pitchFamily="34" charset="0"/>
              </a:rPr>
              <a:t> Masters candidate</a:t>
            </a:r>
          </a:p>
          <a:p>
            <a:pPr algn="ctr"/>
            <a:r>
              <a:rPr lang="en-US" sz="3200" b="0" i="1" dirty="0">
                <a:latin typeface="Arial" panose="020B0604020202020204" pitchFamily="34" charset="0"/>
                <a:cs typeface="Arial" panose="020B0604020202020204" pitchFamily="34" charset="0"/>
              </a:rPr>
              <a:t>29 march 2022</a:t>
            </a:r>
          </a:p>
        </p:txBody>
      </p:sp>
    </p:spTree>
    <p:extLst>
      <p:ext uri="{BB962C8B-B14F-4D97-AF65-F5344CB8AC3E}">
        <p14:creationId xmlns:p14="http://schemas.microsoft.com/office/powerpoint/2010/main" val="2323612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EBAB0-FEFA-F84C-9799-DA58F0DC490D}"/>
              </a:ext>
            </a:extLst>
          </p:cNvPr>
          <p:cNvSpPr>
            <a:spLocks noGrp="1"/>
          </p:cNvSpPr>
          <p:nvPr>
            <p:ph type="body" idx="1"/>
          </p:nvPr>
        </p:nvSpPr>
        <p:spPr>
          <a:xfrm>
            <a:off x="609600" y="2273300"/>
            <a:ext cx="10972800" cy="2195830"/>
          </a:xfrm>
        </p:spPr>
        <p:txBody>
          <a:bodyPr/>
          <a:lstStyle/>
          <a:p>
            <a:pPr marL="342900" indent="-342900">
              <a:buFont typeface="Arial" panose="020B0604020202020204" pitchFamily="34" charset="0"/>
              <a:buChar char="•"/>
            </a:pPr>
            <a:r>
              <a:rPr lang="en-US" sz="2000" dirty="0"/>
              <a:t>Journal articles collected from American Journal of Political Science and American Economics Review</a:t>
            </a:r>
          </a:p>
          <a:p>
            <a:pPr marL="342900" indent="-342900">
              <a:buFont typeface="Arial" panose="020B0604020202020204" pitchFamily="34" charset="0"/>
              <a:buChar char="•"/>
            </a:pPr>
            <a:r>
              <a:rPr lang="en-US" sz="2000" dirty="0"/>
              <a:t>“Field Experiment” in either title or abstract; no date restrictions applied</a:t>
            </a:r>
          </a:p>
          <a:p>
            <a:pPr marL="342900" indent="-342900">
              <a:buFont typeface="Arial" panose="020B0604020202020204" pitchFamily="34" charset="0"/>
              <a:buChar char="•"/>
            </a:pPr>
            <a:r>
              <a:rPr lang="en-US" sz="2000" dirty="0"/>
              <a:t>Hand-coded on multiple variables</a:t>
            </a:r>
          </a:p>
          <a:p>
            <a:pPr marL="342900" indent="-342900">
              <a:buFont typeface="Arial" panose="020B0604020202020204" pitchFamily="34" charset="0"/>
              <a:buChar char="•"/>
            </a:pPr>
            <a:endParaRPr lang="en-US" sz="2000" dirty="0"/>
          </a:p>
        </p:txBody>
      </p:sp>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a:xfrm>
            <a:off x="609600" y="627298"/>
            <a:ext cx="10515600" cy="1109108"/>
          </a:xfrm>
        </p:spPr>
        <p:txBody>
          <a:bodyPr/>
          <a:lstStyle/>
          <a:p>
            <a:r>
              <a:rPr lang="en-US" dirty="0"/>
              <a:t>Pilot study conducted for causal inference class</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Tree>
    <p:extLst>
      <p:ext uri="{BB962C8B-B14F-4D97-AF65-F5344CB8AC3E}">
        <p14:creationId xmlns:p14="http://schemas.microsoft.com/office/powerpoint/2010/main" val="41984252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a:xfrm>
            <a:off x="609600" y="627298"/>
            <a:ext cx="10515600" cy="1109108"/>
          </a:xfrm>
        </p:spPr>
        <p:txBody>
          <a:bodyPr/>
          <a:lstStyle/>
          <a:p>
            <a:r>
              <a:rPr lang="en-US" dirty="0"/>
              <a:t>Pilot study results</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pic>
        <p:nvPicPr>
          <p:cNvPr id="10" name="Picture 9" descr="Chart, bar chart&#10;&#10;Description automatically generated">
            <a:extLst>
              <a:ext uri="{FF2B5EF4-FFF2-40B4-BE49-F238E27FC236}">
                <a16:creationId xmlns:a16="http://schemas.microsoft.com/office/drawing/2014/main" id="{A2396D74-F275-4C42-B7C9-DF594EED7106}"/>
              </a:ext>
            </a:extLst>
          </p:cNvPr>
          <p:cNvPicPr>
            <a:picLocks noChangeAspect="1"/>
          </p:cNvPicPr>
          <p:nvPr/>
        </p:nvPicPr>
        <p:blipFill>
          <a:blip r:embed="rId3"/>
          <a:stretch>
            <a:fillRect/>
          </a:stretch>
        </p:blipFill>
        <p:spPr>
          <a:xfrm>
            <a:off x="4778199" y="1736406"/>
            <a:ext cx="3627120" cy="3627120"/>
          </a:xfrm>
          <a:prstGeom prst="rect">
            <a:avLst/>
          </a:prstGeom>
        </p:spPr>
      </p:pic>
      <p:pic>
        <p:nvPicPr>
          <p:cNvPr id="12" name="Picture 11" descr="Chart, bar chart, waterfall chart&#10;&#10;Description automatically generated">
            <a:extLst>
              <a:ext uri="{FF2B5EF4-FFF2-40B4-BE49-F238E27FC236}">
                <a16:creationId xmlns:a16="http://schemas.microsoft.com/office/drawing/2014/main" id="{40E29210-0E09-AE46-84E9-FAD95436F8BA}"/>
              </a:ext>
            </a:extLst>
          </p:cNvPr>
          <p:cNvPicPr>
            <a:picLocks noChangeAspect="1"/>
          </p:cNvPicPr>
          <p:nvPr/>
        </p:nvPicPr>
        <p:blipFill>
          <a:blip r:embed="rId4"/>
          <a:stretch>
            <a:fillRect/>
          </a:stretch>
        </p:blipFill>
        <p:spPr>
          <a:xfrm>
            <a:off x="405416" y="1733358"/>
            <a:ext cx="3621566" cy="3630168"/>
          </a:xfrm>
          <a:prstGeom prst="rect">
            <a:avLst/>
          </a:prstGeom>
        </p:spPr>
      </p:pic>
      <p:pic>
        <p:nvPicPr>
          <p:cNvPr id="14" name="Picture 13" descr="Chart&#10;&#10;Description automatically generated">
            <a:extLst>
              <a:ext uri="{FF2B5EF4-FFF2-40B4-BE49-F238E27FC236}">
                <a16:creationId xmlns:a16="http://schemas.microsoft.com/office/drawing/2014/main" id="{9235679F-EA6B-4E48-A4A2-4099E8DF849A}"/>
              </a:ext>
            </a:extLst>
          </p:cNvPr>
          <p:cNvPicPr>
            <a:picLocks noChangeAspect="1"/>
          </p:cNvPicPr>
          <p:nvPr/>
        </p:nvPicPr>
        <p:blipFill>
          <a:blip r:embed="rId5"/>
          <a:stretch>
            <a:fillRect/>
          </a:stretch>
        </p:blipFill>
        <p:spPr>
          <a:xfrm>
            <a:off x="8842918" y="1733358"/>
            <a:ext cx="3092048" cy="3630168"/>
          </a:xfrm>
          <a:prstGeom prst="rect">
            <a:avLst/>
          </a:prstGeom>
        </p:spPr>
      </p:pic>
    </p:spTree>
    <p:extLst>
      <p:ext uri="{BB962C8B-B14F-4D97-AF65-F5344CB8AC3E}">
        <p14:creationId xmlns:p14="http://schemas.microsoft.com/office/powerpoint/2010/main" val="23260238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0-#ppt_w/2"/>
                                          </p:val>
                                        </p:tav>
                                        <p:tav tm="100000">
                                          <p:val>
                                            <p:strVal val="#ppt_x"/>
                                          </p:val>
                                        </p:tav>
                                      </p:tavLst>
                                    </p:anim>
                                    <p:anim calcmode="lin" valueType="num">
                                      <p:cBhvr additive="base">
                                        <p:cTn id="8" dur="10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1000" fill="hold"/>
                                        <p:tgtEl>
                                          <p:spTgt spid="10"/>
                                        </p:tgtEl>
                                        <p:attrNameLst>
                                          <p:attrName>ppt_x</p:attrName>
                                        </p:attrNameLst>
                                      </p:cBhvr>
                                      <p:tavLst>
                                        <p:tav tm="0">
                                          <p:val>
                                            <p:strVal val="#ppt_x"/>
                                          </p:val>
                                        </p:tav>
                                        <p:tav tm="100000">
                                          <p:val>
                                            <p:strVal val="#ppt_x"/>
                                          </p:val>
                                        </p:tav>
                                      </p:tavLst>
                                    </p:anim>
                                    <p:anim calcmode="lin" valueType="num">
                                      <p:cBhvr additive="base">
                                        <p:cTn id="14"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3"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1+#ppt_w/2"/>
                                          </p:val>
                                        </p:tav>
                                        <p:tav tm="100000">
                                          <p:val>
                                            <p:strVal val="#ppt_x"/>
                                          </p:val>
                                        </p:tav>
                                      </p:tavLst>
                                    </p:anim>
                                    <p:anim calcmode="lin" valueType="num">
                                      <p:cBhvr additive="base">
                                        <p:cTn id="20" dur="1000" fill="hold"/>
                                        <p:tgtEl>
                                          <p:spTgt spid="1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a:xfrm>
            <a:off x="609600" y="627298"/>
            <a:ext cx="10515600" cy="718901"/>
          </a:xfrm>
        </p:spPr>
        <p:txBody>
          <a:bodyPr/>
          <a:lstStyle/>
          <a:p>
            <a:r>
              <a:rPr lang="en-US" dirty="0"/>
              <a:t>Pilot study results</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pic>
        <p:nvPicPr>
          <p:cNvPr id="6" name="Picture 5" descr="Chart, bar chart&#10;&#10;Description automatically generated">
            <a:extLst>
              <a:ext uri="{FF2B5EF4-FFF2-40B4-BE49-F238E27FC236}">
                <a16:creationId xmlns:a16="http://schemas.microsoft.com/office/drawing/2014/main" id="{3E102388-3E0C-0142-9077-D43F20B1982F}"/>
              </a:ext>
            </a:extLst>
          </p:cNvPr>
          <p:cNvPicPr>
            <a:picLocks noChangeAspect="1"/>
          </p:cNvPicPr>
          <p:nvPr/>
        </p:nvPicPr>
        <p:blipFill>
          <a:blip r:embed="rId3"/>
          <a:stretch>
            <a:fillRect/>
          </a:stretch>
        </p:blipFill>
        <p:spPr>
          <a:xfrm>
            <a:off x="712484" y="1371599"/>
            <a:ext cx="5054600" cy="4114800"/>
          </a:xfrm>
          <a:prstGeom prst="rect">
            <a:avLst/>
          </a:prstGeom>
        </p:spPr>
      </p:pic>
      <p:pic>
        <p:nvPicPr>
          <p:cNvPr id="9" name="Picture 8" descr="Chart, bar chart, waterfall chart&#10;&#10;Description automatically generated">
            <a:extLst>
              <a:ext uri="{FF2B5EF4-FFF2-40B4-BE49-F238E27FC236}">
                <a16:creationId xmlns:a16="http://schemas.microsoft.com/office/drawing/2014/main" id="{1F79912D-F0A8-084C-8330-1C8139C99D32}"/>
              </a:ext>
            </a:extLst>
          </p:cNvPr>
          <p:cNvPicPr>
            <a:picLocks noChangeAspect="1"/>
          </p:cNvPicPr>
          <p:nvPr/>
        </p:nvPicPr>
        <p:blipFill>
          <a:blip r:embed="rId4"/>
          <a:stretch>
            <a:fillRect/>
          </a:stretch>
        </p:blipFill>
        <p:spPr>
          <a:xfrm>
            <a:off x="6424918" y="1346199"/>
            <a:ext cx="4940300" cy="4165600"/>
          </a:xfrm>
          <a:prstGeom prst="rect">
            <a:avLst/>
          </a:prstGeom>
        </p:spPr>
      </p:pic>
    </p:spTree>
    <p:extLst>
      <p:ext uri="{BB962C8B-B14F-4D97-AF65-F5344CB8AC3E}">
        <p14:creationId xmlns:p14="http://schemas.microsoft.com/office/powerpoint/2010/main" val="17225840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1000" fill="hold"/>
                                        <p:tgtEl>
                                          <p:spTgt spid="9"/>
                                        </p:tgtEl>
                                        <p:attrNameLst>
                                          <p:attrName>ppt_x</p:attrName>
                                        </p:attrNameLst>
                                      </p:cBhvr>
                                      <p:tavLst>
                                        <p:tav tm="0">
                                          <p:val>
                                            <p:strVal val="1+#ppt_w/2"/>
                                          </p:val>
                                        </p:tav>
                                        <p:tav tm="100000">
                                          <p:val>
                                            <p:strVal val="#ppt_x"/>
                                          </p:val>
                                        </p:tav>
                                      </p:tavLst>
                                    </p:anim>
                                    <p:anim calcmode="lin" valueType="num">
                                      <p:cBhvr additive="base">
                                        <p:cTn id="14" dur="1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a:xfrm>
            <a:off x="609600" y="627298"/>
            <a:ext cx="10515600" cy="1109108"/>
          </a:xfrm>
        </p:spPr>
        <p:txBody>
          <a:bodyPr/>
          <a:lstStyle/>
          <a:p>
            <a:r>
              <a:rPr lang="en-US" dirty="0"/>
              <a:t>Current extension</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2" name="TextBox 1">
            <a:extLst>
              <a:ext uri="{FF2B5EF4-FFF2-40B4-BE49-F238E27FC236}">
                <a16:creationId xmlns:a16="http://schemas.microsoft.com/office/drawing/2014/main" id="{EE3F082A-EC69-5A48-A81D-4529BC79C8AC}"/>
              </a:ext>
            </a:extLst>
          </p:cNvPr>
          <p:cNvSpPr txBox="1"/>
          <p:nvPr/>
        </p:nvSpPr>
        <p:spPr>
          <a:xfrm>
            <a:off x="267128" y="1520575"/>
            <a:ext cx="5404207" cy="2554545"/>
          </a:xfrm>
          <a:prstGeom prst="rect">
            <a:avLst/>
          </a:prstGeom>
          <a:noFill/>
        </p:spPr>
        <p:txBody>
          <a:bodyPr wrap="square" rtlCol="0">
            <a:spAutoFit/>
          </a:bodyPr>
          <a:lstStyle/>
          <a:p>
            <a:r>
              <a:rPr lang="en-US" sz="1600" b="1" dirty="0"/>
              <a:t>Text as Data Approach</a:t>
            </a:r>
          </a:p>
          <a:p>
            <a:pPr marL="285750" indent="-285750">
              <a:buFont typeface="Arial" panose="020B0604020202020204" pitchFamily="34" charset="0"/>
              <a:buChar char="•"/>
            </a:pPr>
            <a:r>
              <a:rPr lang="en-US" sz="1600" dirty="0"/>
              <a:t>Narrowing focus to political science</a:t>
            </a:r>
          </a:p>
          <a:p>
            <a:pPr marL="285750" indent="-285750">
              <a:buFont typeface="Arial" panose="020B0604020202020204" pitchFamily="34" charset="0"/>
              <a:buChar char="•"/>
            </a:pPr>
            <a:r>
              <a:rPr lang="en-US" sz="1600" dirty="0"/>
              <a:t>Limit date range to 2012 - present</a:t>
            </a:r>
          </a:p>
          <a:p>
            <a:pPr marL="285750" indent="-285750">
              <a:buFont typeface="Arial" panose="020B0604020202020204" pitchFamily="34" charset="0"/>
              <a:buChar char="•"/>
            </a:pPr>
            <a:r>
              <a:rPr lang="en-US" sz="1600" dirty="0"/>
              <a:t>Including the following journals:</a:t>
            </a:r>
          </a:p>
          <a:p>
            <a:pPr lvl="1"/>
            <a:r>
              <a:rPr lang="en-US" sz="1600" i="1" dirty="0"/>
              <a:t>American Journal of Political Science</a:t>
            </a:r>
          </a:p>
          <a:p>
            <a:pPr lvl="1"/>
            <a:r>
              <a:rPr lang="en-US" sz="1600" i="1" dirty="0"/>
              <a:t>American Political Science Review</a:t>
            </a:r>
          </a:p>
          <a:p>
            <a:pPr lvl="1"/>
            <a:r>
              <a:rPr lang="en-US" sz="1600" i="1" dirty="0"/>
              <a:t>American Politics Research</a:t>
            </a:r>
          </a:p>
          <a:p>
            <a:pPr lvl="1"/>
            <a:r>
              <a:rPr lang="en-US" sz="1600" i="1" dirty="0"/>
              <a:t>Journal of Experimental Political Science</a:t>
            </a:r>
          </a:p>
          <a:p>
            <a:pPr marL="285750" indent="-285750">
              <a:buFont typeface="Arial" panose="020B0604020202020204" pitchFamily="34" charset="0"/>
              <a:buChar char="•"/>
            </a:pPr>
            <a:r>
              <a:rPr lang="en-US" sz="1600" dirty="0"/>
              <a:t>Expanding technical skill </a:t>
            </a:r>
            <a:r>
              <a:rPr lang="en-US" sz="1600"/>
              <a:t>set </a:t>
            </a:r>
            <a:endParaRPr lang="en-US" sz="1600" dirty="0"/>
          </a:p>
          <a:p>
            <a:pPr marL="285750" indent="-285750">
              <a:buFont typeface="Arial" panose="020B0604020202020204" pitchFamily="34" charset="0"/>
              <a:buChar char="•"/>
            </a:pPr>
            <a:r>
              <a:rPr lang="en-US" sz="1600" dirty="0"/>
              <a:t>Continuing to refine research question</a:t>
            </a:r>
          </a:p>
        </p:txBody>
      </p:sp>
      <p:sp>
        <p:nvSpPr>
          <p:cNvPr id="8" name="TextBox 7">
            <a:extLst>
              <a:ext uri="{FF2B5EF4-FFF2-40B4-BE49-F238E27FC236}">
                <a16:creationId xmlns:a16="http://schemas.microsoft.com/office/drawing/2014/main" id="{E6808B1B-5769-0047-A802-3A7FD8E9D97B}"/>
              </a:ext>
            </a:extLst>
          </p:cNvPr>
          <p:cNvSpPr txBox="1"/>
          <p:nvPr/>
        </p:nvSpPr>
        <p:spPr>
          <a:xfrm>
            <a:off x="5897366" y="1520575"/>
            <a:ext cx="6294634" cy="1323439"/>
          </a:xfrm>
          <a:prstGeom prst="rect">
            <a:avLst/>
          </a:prstGeom>
          <a:noFill/>
        </p:spPr>
        <p:txBody>
          <a:bodyPr wrap="square" rtlCol="0">
            <a:spAutoFit/>
          </a:bodyPr>
          <a:lstStyle/>
          <a:p>
            <a:r>
              <a:rPr lang="en-US" sz="1600" b="1" dirty="0"/>
              <a:t>Social Network Analysis Approach</a:t>
            </a:r>
          </a:p>
          <a:p>
            <a:pPr marL="285750" indent="-285750">
              <a:buFont typeface="Arial" panose="020B0604020202020204" pitchFamily="34" charset="0"/>
              <a:buChar char="•"/>
            </a:pPr>
            <a:r>
              <a:rPr lang="en-US" sz="1600" dirty="0"/>
              <a:t>Focus on co-author network connections</a:t>
            </a:r>
          </a:p>
          <a:p>
            <a:pPr marL="285750" indent="-285750">
              <a:buFont typeface="Arial" panose="020B0604020202020204" pitchFamily="34" charset="0"/>
              <a:buChar char="•"/>
            </a:pPr>
            <a:r>
              <a:rPr lang="en-US" sz="1600" dirty="0"/>
              <a:t>Expanding technical skill set</a:t>
            </a:r>
          </a:p>
          <a:p>
            <a:pPr marL="285750" indent="-285750">
              <a:buFont typeface="Arial" panose="020B0604020202020204" pitchFamily="34" charset="0"/>
              <a:buChar char="•"/>
            </a:pPr>
            <a:r>
              <a:rPr lang="en-US" sz="1600" dirty="0"/>
              <a:t>Is there a connection between an ethical focus and co-authorships?</a:t>
            </a:r>
          </a:p>
        </p:txBody>
      </p:sp>
    </p:spTree>
    <p:extLst>
      <p:ext uri="{BB962C8B-B14F-4D97-AF65-F5344CB8AC3E}">
        <p14:creationId xmlns:p14="http://schemas.microsoft.com/office/powerpoint/2010/main" val="1542360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8"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EBAB0-FEFA-F84C-9799-DA58F0DC490D}"/>
              </a:ext>
            </a:extLst>
          </p:cNvPr>
          <p:cNvSpPr>
            <a:spLocks noGrp="1"/>
          </p:cNvSpPr>
          <p:nvPr>
            <p:ph type="body" idx="1"/>
          </p:nvPr>
        </p:nvSpPr>
        <p:spPr>
          <a:xfrm>
            <a:off x="609600" y="1736406"/>
            <a:ext cx="10972800" cy="2195830"/>
          </a:xfrm>
        </p:spPr>
        <p:txBody>
          <a:bodyPr/>
          <a:lstStyle/>
          <a:p>
            <a:pPr marL="342900" indent="-342900">
              <a:buFont typeface="Arial" panose="020B0604020202020204" pitchFamily="34" charset="0"/>
              <a:buChar char="•"/>
            </a:pPr>
            <a:r>
              <a:rPr lang="en-US" sz="2000" dirty="0"/>
              <a:t>Working to develop a comprehensive set of ethical guidelines for social sciences</a:t>
            </a:r>
          </a:p>
          <a:p>
            <a:pPr marL="342900" indent="-342900">
              <a:buFont typeface="Arial" panose="020B0604020202020204" pitchFamily="34" charset="0"/>
              <a:buChar char="•"/>
            </a:pPr>
            <a:r>
              <a:rPr lang="en-US" sz="2000" dirty="0"/>
              <a:t>Text analysis of a sample of syllabi from graduate level research courses</a:t>
            </a:r>
          </a:p>
          <a:p>
            <a:pPr marL="342900" indent="-342900">
              <a:buFont typeface="Arial" panose="020B0604020202020204" pitchFamily="34" charset="0"/>
              <a:buChar char="•"/>
            </a:pPr>
            <a:r>
              <a:rPr lang="en-US" sz="2000" dirty="0"/>
              <a:t>Survey of professors who teach and publish experimental research</a:t>
            </a:r>
          </a:p>
          <a:p>
            <a:endParaRPr lang="en-US" sz="2000" dirty="0"/>
          </a:p>
        </p:txBody>
      </p:sp>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a:xfrm>
            <a:off x="609600" y="627298"/>
            <a:ext cx="10515600" cy="1109108"/>
          </a:xfrm>
        </p:spPr>
        <p:txBody>
          <a:bodyPr/>
          <a:lstStyle/>
          <a:p>
            <a:r>
              <a:rPr lang="en-US" dirty="0"/>
              <a:t>Directions for future research</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Tree>
    <p:extLst>
      <p:ext uri="{BB962C8B-B14F-4D97-AF65-F5344CB8AC3E}">
        <p14:creationId xmlns:p14="http://schemas.microsoft.com/office/powerpoint/2010/main" val="21954981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a:extLst>
              <a:ext uri="{FF2B5EF4-FFF2-40B4-BE49-F238E27FC236}">
                <a16:creationId xmlns:a16="http://schemas.microsoft.com/office/drawing/2014/main" id="{94EB193F-E4FC-6149-9A48-0328F13CA515}"/>
              </a:ext>
            </a:extLst>
          </p:cNvPr>
          <p:cNvSpPr txBox="1">
            <a:spLocks/>
          </p:cNvSpPr>
          <p:nvPr/>
        </p:nvSpPr>
        <p:spPr>
          <a:xfrm>
            <a:off x="381000" y="1555424"/>
            <a:ext cx="10972800" cy="1319978"/>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2000" dirty="0"/>
              <a:t>The issue of ethical practice in field research is of critical importance because field research, at the heart of it, involves the manipulation of real-world circumstances in real people’s lives.</a:t>
            </a:r>
          </a:p>
        </p:txBody>
      </p:sp>
      <p:sp>
        <p:nvSpPr>
          <p:cNvPr id="7" name="Title 6">
            <a:extLst>
              <a:ext uri="{FF2B5EF4-FFF2-40B4-BE49-F238E27FC236}">
                <a16:creationId xmlns:a16="http://schemas.microsoft.com/office/drawing/2014/main" id="{385219C3-025F-8042-BEDC-51893273048F}"/>
              </a:ext>
            </a:extLst>
          </p:cNvPr>
          <p:cNvSpPr>
            <a:spLocks noGrp="1"/>
          </p:cNvSpPr>
          <p:nvPr>
            <p:ph type="title"/>
          </p:nvPr>
        </p:nvSpPr>
        <p:spPr/>
        <p:txBody>
          <a:bodyPr/>
          <a:lstStyle/>
          <a:p>
            <a:r>
              <a:rPr lang="en-US" dirty="0"/>
              <a:t>Why does this matter?</a:t>
            </a:r>
            <a:br>
              <a:rPr lang="en-US" dirty="0"/>
            </a:br>
            <a:endParaRPr lang="en-US" dirty="0"/>
          </a:p>
        </p:txBody>
      </p:sp>
    </p:spTree>
    <p:extLst>
      <p:ext uri="{BB962C8B-B14F-4D97-AF65-F5344CB8AC3E}">
        <p14:creationId xmlns:p14="http://schemas.microsoft.com/office/powerpoint/2010/main" val="1057490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EBAB0-FEFA-F84C-9799-DA58F0DC490D}"/>
              </a:ext>
            </a:extLst>
          </p:cNvPr>
          <p:cNvSpPr>
            <a:spLocks noGrp="1"/>
          </p:cNvSpPr>
          <p:nvPr>
            <p:ph type="body" idx="1"/>
          </p:nvPr>
        </p:nvSpPr>
        <p:spPr>
          <a:xfrm>
            <a:off x="609600" y="1610360"/>
            <a:ext cx="10972800" cy="1029970"/>
          </a:xfrm>
        </p:spPr>
        <p:txBody>
          <a:bodyPr/>
          <a:lstStyle/>
          <a:p>
            <a:r>
              <a:rPr lang="en-US" sz="2000" dirty="0"/>
              <a:t>How are the ethical considerations of designing and executing human subjects research communicated to students, young professionals, and within an academic discipline as a whole?</a:t>
            </a:r>
          </a:p>
          <a:p>
            <a:endParaRPr lang="en-US" sz="2000" dirty="0"/>
          </a:p>
        </p:txBody>
      </p:sp>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p:txBody>
          <a:bodyPr/>
          <a:lstStyle/>
          <a:p>
            <a:r>
              <a:rPr lang="en-US" dirty="0"/>
              <a:t>Big Picture question</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Tree>
    <p:extLst>
      <p:ext uri="{BB962C8B-B14F-4D97-AF65-F5344CB8AC3E}">
        <p14:creationId xmlns:p14="http://schemas.microsoft.com/office/powerpoint/2010/main" val="2816353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EBAB0-FEFA-F84C-9799-DA58F0DC490D}"/>
              </a:ext>
            </a:extLst>
          </p:cNvPr>
          <p:cNvSpPr>
            <a:spLocks noGrp="1"/>
          </p:cNvSpPr>
          <p:nvPr>
            <p:ph type="body" idx="1"/>
          </p:nvPr>
        </p:nvSpPr>
        <p:spPr>
          <a:xfrm>
            <a:off x="609600" y="1610359"/>
            <a:ext cx="4270872" cy="1237343"/>
          </a:xfrm>
        </p:spPr>
        <p:txBody>
          <a:bodyPr/>
          <a:lstStyle/>
          <a:p>
            <a:pPr marL="457200" indent="-457200">
              <a:buAutoNum type="arabicPeriod"/>
            </a:pPr>
            <a:r>
              <a:rPr lang="en-US" sz="2000" dirty="0"/>
              <a:t>Respect for Persons</a:t>
            </a:r>
          </a:p>
          <a:p>
            <a:pPr marL="457200" indent="-457200">
              <a:buAutoNum type="arabicPeriod"/>
            </a:pPr>
            <a:r>
              <a:rPr lang="en-US" sz="2000" dirty="0"/>
              <a:t>Beneficence</a:t>
            </a:r>
          </a:p>
          <a:p>
            <a:pPr marL="457200" indent="-457200">
              <a:buAutoNum type="arabicPeriod"/>
            </a:pPr>
            <a:r>
              <a:rPr lang="en-US" sz="2000" dirty="0"/>
              <a:t>Justice</a:t>
            </a:r>
          </a:p>
        </p:txBody>
      </p:sp>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p:txBody>
          <a:bodyPr/>
          <a:lstStyle/>
          <a:p>
            <a:r>
              <a:rPr lang="en-US" dirty="0"/>
              <a:t>Ethical Principles </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grpSp>
        <p:nvGrpSpPr>
          <p:cNvPr id="13" name="Group 12">
            <a:extLst>
              <a:ext uri="{FF2B5EF4-FFF2-40B4-BE49-F238E27FC236}">
                <a16:creationId xmlns:a16="http://schemas.microsoft.com/office/drawing/2014/main" id="{0DBA74DD-E019-6748-A601-B6CB45F15B74}"/>
              </a:ext>
            </a:extLst>
          </p:cNvPr>
          <p:cNvGrpSpPr/>
          <p:nvPr/>
        </p:nvGrpSpPr>
        <p:grpSpPr>
          <a:xfrm>
            <a:off x="-15255" y="2184057"/>
            <a:ext cx="5852160" cy="2062908"/>
            <a:chOff x="1" y="2192357"/>
            <a:chExt cx="5852160" cy="2062908"/>
          </a:xfrm>
        </p:grpSpPr>
        <p:sp>
          <p:nvSpPr>
            <p:cNvPr id="8" name="Text Placeholder 1">
              <a:extLst>
                <a:ext uri="{FF2B5EF4-FFF2-40B4-BE49-F238E27FC236}">
                  <a16:creationId xmlns:a16="http://schemas.microsoft.com/office/drawing/2014/main" id="{E232162D-71EB-6644-AEC7-4A94D65838E7}"/>
                </a:ext>
              </a:extLst>
            </p:cNvPr>
            <p:cNvSpPr txBox="1">
              <a:spLocks/>
            </p:cNvSpPr>
            <p:nvPr/>
          </p:nvSpPr>
          <p:spPr>
            <a:xfrm>
              <a:off x="1" y="3295429"/>
              <a:ext cx="5852160" cy="959836"/>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400" dirty="0"/>
                <a:t>General principal of </a:t>
              </a:r>
              <a:r>
                <a:rPr lang="en-US" sz="1400" u="sng" dirty="0"/>
                <a:t>doing good</a:t>
              </a:r>
              <a:r>
                <a:rPr lang="en-US" sz="1400" dirty="0"/>
                <a:t>.</a:t>
              </a:r>
            </a:p>
            <a:p>
              <a:pPr marL="342900" indent="-342900">
                <a:buFont typeface="Arial" panose="020B0604020202020204" pitchFamily="34" charset="0"/>
                <a:buChar char="•"/>
              </a:pPr>
              <a:r>
                <a:rPr lang="en-US" sz="1400" b="0" dirty="0"/>
                <a:t>Do not harm</a:t>
              </a:r>
            </a:p>
            <a:p>
              <a:pPr marL="342900" indent="-342900">
                <a:buFont typeface="Arial" panose="020B0604020202020204" pitchFamily="34" charset="0"/>
                <a:buChar char="•"/>
              </a:pPr>
              <a:r>
                <a:rPr lang="en-US" sz="1400" b="0" dirty="0"/>
                <a:t>Maximize possible benefits and minimize possible harms</a:t>
              </a:r>
            </a:p>
          </p:txBody>
        </p:sp>
        <p:cxnSp>
          <p:nvCxnSpPr>
            <p:cNvPr id="30" name="Straight Arrow Connector 29">
              <a:extLst>
                <a:ext uri="{FF2B5EF4-FFF2-40B4-BE49-F238E27FC236}">
                  <a16:creationId xmlns:a16="http://schemas.microsoft.com/office/drawing/2014/main" id="{0C3D72B6-B6BE-944B-9DC3-72A1DD3FB024}"/>
                </a:ext>
              </a:extLst>
            </p:cNvPr>
            <p:cNvCxnSpPr>
              <a:cxnSpLocks/>
            </p:cNvCxnSpPr>
            <p:nvPr/>
          </p:nvCxnSpPr>
          <p:spPr>
            <a:xfrm flipH="1">
              <a:off x="462708" y="2192357"/>
              <a:ext cx="440675" cy="11030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grpSp>
        <p:nvGrpSpPr>
          <p:cNvPr id="11" name="Group 10">
            <a:extLst>
              <a:ext uri="{FF2B5EF4-FFF2-40B4-BE49-F238E27FC236}">
                <a16:creationId xmlns:a16="http://schemas.microsoft.com/office/drawing/2014/main" id="{8FAA1FE5-C38B-FC4A-BF8F-045B504FE889}"/>
              </a:ext>
            </a:extLst>
          </p:cNvPr>
          <p:cNvGrpSpPr/>
          <p:nvPr/>
        </p:nvGrpSpPr>
        <p:grpSpPr>
          <a:xfrm>
            <a:off x="3988106" y="713170"/>
            <a:ext cx="8203894" cy="1016478"/>
            <a:chOff x="3988106" y="713170"/>
            <a:chExt cx="8203894" cy="1016478"/>
          </a:xfrm>
        </p:grpSpPr>
        <p:sp>
          <p:nvSpPr>
            <p:cNvPr id="6" name="Text Placeholder 1">
              <a:extLst>
                <a:ext uri="{FF2B5EF4-FFF2-40B4-BE49-F238E27FC236}">
                  <a16:creationId xmlns:a16="http://schemas.microsoft.com/office/drawing/2014/main" id="{D8AE7F81-4760-BC43-93AF-10A704A2C3FB}"/>
                </a:ext>
              </a:extLst>
            </p:cNvPr>
            <p:cNvSpPr txBox="1">
              <a:spLocks/>
            </p:cNvSpPr>
            <p:nvPr/>
          </p:nvSpPr>
          <p:spPr>
            <a:xfrm>
              <a:off x="6367749" y="713170"/>
              <a:ext cx="5824251" cy="566591"/>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400" dirty="0"/>
                <a:t>Treat people as </a:t>
              </a:r>
              <a:r>
                <a:rPr lang="en-US" sz="1400" u="sng" dirty="0"/>
                <a:t>ends in and of themselves</a:t>
              </a:r>
              <a:r>
                <a:rPr lang="en-US" sz="1400" dirty="0"/>
                <a:t>, not means to an end.</a:t>
              </a:r>
            </a:p>
            <a:p>
              <a:endParaRPr lang="en-US" sz="1400" b="0" dirty="0"/>
            </a:p>
          </p:txBody>
        </p:sp>
        <p:cxnSp>
          <p:nvCxnSpPr>
            <p:cNvPr id="32" name="Straight Arrow Connector 31">
              <a:extLst>
                <a:ext uri="{FF2B5EF4-FFF2-40B4-BE49-F238E27FC236}">
                  <a16:creationId xmlns:a16="http://schemas.microsoft.com/office/drawing/2014/main" id="{DF05A19F-FC9E-D045-A8DE-E4D32ACC6698}"/>
                </a:ext>
              </a:extLst>
            </p:cNvPr>
            <p:cNvCxnSpPr/>
            <p:nvPr/>
          </p:nvCxnSpPr>
          <p:spPr>
            <a:xfrm flipV="1">
              <a:off x="3988106" y="925417"/>
              <a:ext cx="2522863" cy="80423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grpSp>
        <p:nvGrpSpPr>
          <p:cNvPr id="15" name="Group 14">
            <a:extLst>
              <a:ext uri="{FF2B5EF4-FFF2-40B4-BE49-F238E27FC236}">
                <a16:creationId xmlns:a16="http://schemas.microsoft.com/office/drawing/2014/main" id="{BF3085C8-21A5-AF4E-A1EC-87DDE859F44F}"/>
              </a:ext>
            </a:extLst>
          </p:cNvPr>
          <p:cNvGrpSpPr/>
          <p:nvPr/>
        </p:nvGrpSpPr>
        <p:grpSpPr>
          <a:xfrm>
            <a:off x="2467778" y="2555913"/>
            <a:ext cx="9724222" cy="1391979"/>
            <a:chOff x="2467778" y="2555913"/>
            <a:chExt cx="9724222" cy="1391979"/>
          </a:xfrm>
        </p:grpSpPr>
        <p:sp>
          <p:nvSpPr>
            <p:cNvPr id="9" name="Text Placeholder 1">
              <a:extLst>
                <a:ext uri="{FF2B5EF4-FFF2-40B4-BE49-F238E27FC236}">
                  <a16:creationId xmlns:a16="http://schemas.microsoft.com/office/drawing/2014/main" id="{F743A78C-21E0-5943-A04B-5B302D6091FB}"/>
                </a:ext>
              </a:extLst>
            </p:cNvPr>
            <p:cNvSpPr txBox="1">
              <a:spLocks/>
            </p:cNvSpPr>
            <p:nvPr/>
          </p:nvSpPr>
          <p:spPr>
            <a:xfrm>
              <a:off x="6026227" y="3295429"/>
              <a:ext cx="6165773"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400" u="sng" dirty="0"/>
                <a:t>Who ought to bear its burdens of the research and receive the benefits?</a:t>
              </a:r>
            </a:p>
          </p:txBody>
        </p:sp>
        <p:cxnSp>
          <p:nvCxnSpPr>
            <p:cNvPr id="35" name="Straight Arrow Connector 34">
              <a:extLst>
                <a:ext uri="{FF2B5EF4-FFF2-40B4-BE49-F238E27FC236}">
                  <a16:creationId xmlns:a16="http://schemas.microsoft.com/office/drawing/2014/main" id="{12419501-FF93-6C48-A1F9-B976A29759D4}"/>
                </a:ext>
              </a:extLst>
            </p:cNvPr>
            <p:cNvCxnSpPr/>
            <p:nvPr/>
          </p:nvCxnSpPr>
          <p:spPr>
            <a:xfrm>
              <a:off x="2467778" y="2555913"/>
              <a:ext cx="3819181" cy="87308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3" name="TextBox 2">
            <a:extLst>
              <a:ext uri="{FF2B5EF4-FFF2-40B4-BE49-F238E27FC236}">
                <a16:creationId xmlns:a16="http://schemas.microsoft.com/office/drawing/2014/main" id="{69D058C8-3D8E-AF46-8141-98AB456AF65E}"/>
              </a:ext>
            </a:extLst>
          </p:cNvPr>
          <p:cNvSpPr txBox="1"/>
          <p:nvPr/>
        </p:nvSpPr>
        <p:spPr>
          <a:xfrm>
            <a:off x="6738650" y="1285328"/>
            <a:ext cx="5401938" cy="1169551"/>
          </a:xfrm>
          <a:prstGeom prst="rect">
            <a:avLst/>
          </a:prstGeom>
          <a:noFill/>
        </p:spPr>
        <p:txBody>
          <a:bodyPr wrap="square" rtlCol="0">
            <a:spAutoFit/>
          </a:bodyPr>
          <a:lstStyle/>
          <a:p>
            <a:r>
              <a:rPr lang="en-US" sz="1400" dirty="0"/>
              <a:t>Practical Application:  </a:t>
            </a:r>
            <a:r>
              <a:rPr lang="en-US" sz="1400" i="1" dirty="0"/>
              <a:t>Informed Consent</a:t>
            </a:r>
          </a:p>
          <a:p>
            <a:pPr marL="342900" indent="-342900">
              <a:buFont typeface="Arial" panose="020B0604020202020204" pitchFamily="34" charset="0"/>
              <a:buChar char="•"/>
            </a:pPr>
            <a:r>
              <a:rPr lang="en-US" sz="1400" dirty="0"/>
              <a:t>Information must be comprehensive, accessible and understandable to potential participants</a:t>
            </a:r>
          </a:p>
          <a:p>
            <a:pPr marL="342900" indent="-342900">
              <a:buFont typeface="Arial" panose="020B0604020202020204" pitchFamily="34" charset="0"/>
              <a:buChar char="•"/>
            </a:pPr>
            <a:r>
              <a:rPr lang="en-US" sz="1400" dirty="0"/>
              <a:t>Autonomy</a:t>
            </a:r>
          </a:p>
          <a:p>
            <a:pPr marL="342900" indent="-342900">
              <a:buFont typeface="Arial" panose="020B0604020202020204" pitchFamily="34" charset="0"/>
              <a:buChar char="•"/>
            </a:pPr>
            <a:r>
              <a:rPr lang="en-US" sz="1400" dirty="0"/>
              <a:t>Withdrawal without punishment or retaliation</a:t>
            </a:r>
          </a:p>
        </p:txBody>
      </p:sp>
      <p:sp>
        <p:nvSpPr>
          <p:cNvPr id="12" name="TextBox 11">
            <a:extLst>
              <a:ext uri="{FF2B5EF4-FFF2-40B4-BE49-F238E27FC236}">
                <a16:creationId xmlns:a16="http://schemas.microsoft.com/office/drawing/2014/main" id="{AA608724-D449-ED41-8F2D-7E12D40C1AC2}"/>
              </a:ext>
            </a:extLst>
          </p:cNvPr>
          <p:cNvSpPr txBox="1"/>
          <p:nvPr/>
        </p:nvSpPr>
        <p:spPr>
          <a:xfrm>
            <a:off x="359885" y="4255481"/>
            <a:ext cx="5242560" cy="954107"/>
          </a:xfrm>
          <a:prstGeom prst="rect">
            <a:avLst/>
          </a:prstGeom>
          <a:noFill/>
        </p:spPr>
        <p:txBody>
          <a:bodyPr wrap="square" rtlCol="0">
            <a:spAutoFit/>
          </a:bodyPr>
          <a:lstStyle/>
          <a:p>
            <a:r>
              <a:rPr lang="en-US" sz="1400" dirty="0"/>
              <a:t>Practical Application:  </a:t>
            </a:r>
            <a:r>
              <a:rPr lang="en-US" sz="1400" i="1" dirty="0"/>
              <a:t>Evaluation</a:t>
            </a:r>
            <a:endParaRPr lang="en-US" sz="1400" dirty="0"/>
          </a:p>
          <a:p>
            <a:pPr marL="342900" indent="-342900">
              <a:buFont typeface="Arial" panose="020B0604020202020204" pitchFamily="34" charset="0"/>
              <a:buChar char="•"/>
            </a:pPr>
            <a:r>
              <a:rPr lang="en-US" sz="1400" dirty="0"/>
              <a:t>Seeking balance between the benefit of the research and the potential harm done </a:t>
            </a:r>
          </a:p>
          <a:p>
            <a:pPr marL="342900" indent="-342900">
              <a:buFont typeface="Arial" panose="020B0604020202020204" pitchFamily="34" charset="0"/>
              <a:buChar char="•"/>
            </a:pPr>
            <a:r>
              <a:rPr lang="en-US" sz="1400" dirty="0"/>
              <a:t>Possible ethical conflicts</a:t>
            </a:r>
          </a:p>
        </p:txBody>
      </p:sp>
      <p:sp>
        <p:nvSpPr>
          <p:cNvPr id="14" name="TextBox 13">
            <a:extLst>
              <a:ext uri="{FF2B5EF4-FFF2-40B4-BE49-F238E27FC236}">
                <a16:creationId xmlns:a16="http://schemas.microsoft.com/office/drawing/2014/main" id="{307EB31D-B379-AD46-9FC0-7133FB18A59E}"/>
              </a:ext>
            </a:extLst>
          </p:cNvPr>
          <p:cNvSpPr txBox="1"/>
          <p:nvPr/>
        </p:nvSpPr>
        <p:spPr>
          <a:xfrm>
            <a:off x="6339842" y="3927975"/>
            <a:ext cx="5852158" cy="1169551"/>
          </a:xfrm>
          <a:prstGeom prst="rect">
            <a:avLst/>
          </a:prstGeom>
          <a:noFill/>
        </p:spPr>
        <p:txBody>
          <a:bodyPr wrap="square" rtlCol="0">
            <a:spAutoFit/>
          </a:bodyPr>
          <a:lstStyle/>
          <a:p>
            <a:r>
              <a:rPr lang="en-US" sz="1400" dirty="0"/>
              <a:t>Practical Application:</a:t>
            </a:r>
          </a:p>
          <a:p>
            <a:pPr marL="342900" indent="-342900">
              <a:buFont typeface="Arial" panose="020B0604020202020204" pitchFamily="34" charset="0"/>
              <a:buChar char="•"/>
            </a:pPr>
            <a:r>
              <a:rPr lang="en-US" sz="1400" dirty="0"/>
              <a:t>Selection of research subjects (Belmont Report emphasizes this)</a:t>
            </a:r>
          </a:p>
          <a:p>
            <a:pPr marL="342900" indent="-342900">
              <a:buFont typeface="Arial" panose="020B0604020202020204" pitchFamily="34" charset="0"/>
              <a:buChar char="•"/>
            </a:pPr>
            <a:r>
              <a:rPr lang="en-US" sz="1400" dirty="0"/>
              <a:t>Focus on vulnerable populations</a:t>
            </a:r>
          </a:p>
          <a:p>
            <a:pPr marL="342900" indent="-342900">
              <a:buFont typeface="Arial" panose="020B0604020202020204" pitchFamily="34" charset="0"/>
              <a:buChar char="•"/>
            </a:pPr>
            <a:r>
              <a:rPr lang="en-US" sz="1400" dirty="0"/>
              <a:t>Who benefits? Aka can participants afford the benefits? If not, should they be provided? At whose cost?</a:t>
            </a:r>
          </a:p>
        </p:txBody>
      </p:sp>
    </p:spTree>
    <p:extLst>
      <p:ext uri="{BB962C8B-B14F-4D97-AF65-F5344CB8AC3E}">
        <p14:creationId xmlns:p14="http://schemas.microsoft.com/office/powerpoint/2010/main" val="20726899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uiExpand="1" build="p"/>
      <p:bldP spid="12" grpId="0" build="p"/>
      <p:bldP spid="14" grpId="0" build="p"/>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EBAB0-FEFA-F84C-9799-DA58F0DC490D}"/>
              </a:ext>
            </a:extLst>
          </p:cNvPr>
          <p:cNvSpPr>
            <a:spLocks noGrp="1"/>
          </p:cNvSpPr>
          <p:nvPr>
            <p:ph type="body" idx="1"/>
          </p:nvPr>
        </p:nvSpPr>
        <p:spPr>
          <a:xfrm>
            <a:off x="609600" y="1610359"/>
            <a:ext cx="10972800" cy="3980544"/>
          </a:xfrm>
        </p:spPr>
        <p:txBody>
          <a:bodyPr/>
          <a:lstStyle/>
          <a:p>
            <a:r>
              <a:rPr lang="en-US" sz="2000" dirty="0"/>
              <a:t>Treat people as </a:t>
            </a:r>
            <a:r>
              <a:rPr lang="en-US" sz="2000" u="sng" dirty="0"/>
              <a:t>ends in and of themselves</a:t>
            </a:r>
            <a:r>
              <a:rPr lang="en-US" sz="2000" dirty="0"/>
              <a:t>, not means to an end.</a:t>
            </a:r>
          </a:p>
          <a:p>
            <a:endParaRPr lang="en-US" sz="2000" b="0" dirty="0"/>
          </a:p>
          <a:p>
            <a:r>
              <a:rPr lang="en-US" sz="2000" b="0" dirty="0"/>
              <a:t>Practical Application: </a:t>
            </a:r>
            <a:r>
              <a:rPr lang="en-US" sz="2000" b="0" i="1" dirty="0"/>
              <a:t>Informed Consent</a:t>
            </a:r>
          </a:p>
          <a:p>
            <a:pPr marL="800100" lvl="1" indent="-342900">
              <a:buFont typeface="Arial" panose="020B0604020202020204" pitchFamily="34" charset="0"/>
              <a:buChar char="•"/>
            </a:pPr>
            <a:r>
              <a:rPr lang="en-US" b="0" dirty="0">
                <a:solidFill>
                  <a:schemeClr val="tx1"/>
                </a:solidFill>
              </a:rPr>
              <a:t>Information must be accessible and understandable to potential participants</a:t>
            </a:r>
          </a:p>
          <a:p>
            <a:pPr marL="800100" lvl="1" indent="-342900">
              <a:buFont typeface="Arial" panose="020B0604020202020204" pitchFamily="34" charset="0"/>
              <a:buChar char="•"/>
            </a:pPr>
            <a:r>
              <a:rPr lang="en-US" b="0" dirty="0">
                <a:solidFill>
                  <a:schemeClr val="tx1"/>
                </a:solidFill>
              </a:rPr>
              <a:t>Autonomy</a:t>
            </a:r>
          </a:p>
          <a:p>
            <a:pPr marL="800100" lvl="1" indent="-342900">
              <a:buFont typeface="Arial" panose="020B0604020202020204" pitchFamily="34" charset="0"/>
              <a:buChar char="•"/>
            </a:pPr>
            <a:r>
              <a:rPr lang="en-US" b="0" dirty="0">
                <a:solidFill>
                  <a:schemeClr val="tx1"/>
                </a:solidFill>
              </a:rPr>
              <a:t>Withdrawal without Punishment</a:t>
            </a:r>
            <a:br>
              <a:rPr lang="en-US" b="0" dirty="0">
                <a:solidFill>
                  <a:schemeClr val="tx1"/>
                </a:solidFill>
              </a:rPr>
            </a:br>
            <a:endParaRPr lang="en-US" b="0" dirty="0">
              <a:solidFill>
                <a:schemeClr val="tx1"/>
              </a:solidFill>
            </a:endParaRPr>
          </a:p>
        </p:txBody>
      </p:sp>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p:txBody>
          <a:bodyPr/>
          <a:lstStyle/>
          <a:p>
            <a:r>
              <a:rPr lang="en-US" dirty="0"/>
              <a:t>Respect for Persons</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Tree>
    <p:extLst>
      <p:ext uri="{BB962C8B-B14F-4D97-AF65-F5344CB8AC3E}">
        <p14:creationId xmlns:p14="http://schemas.microsoft.com/office/powerpoint/2010/main" val="5307442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EBAB0-FEFA-F84C-9799-DA58F0DC490D}"/>
              </a:ext>
            </a:extLst>
          </p:cNvPr>
          <p:cNvSpPr>
            <a:spLocks noGrp="1"/>
          </p:cNvSpPr>
          <p:nvPr>
            <p:ph type="body" idx="1"/>
          </p:nvPr>
        </p:nvSpPr>
        <p:spPr>
          <a:xfrm>
            <a:off x="609600" y="1610359"/>
            <a:ext cx="10972800" cy="3980544"/>
          </a:xfrm>
        </p:spPr>
        <p:txBody>
          <a:bodyPr/>
          <a:lstStyle/>
          <a:p>
            <a:r>
              <a:rPr lang="en-US" sz="2000" dirty="0"/>
              <a:t>General principal of </a:t>
            </a:r>
            <a:r>
              <a:rPr lang="en-US" sz="2000" u="sng" dirty="0"/>
              <a:t>doing good</a:t>
            </a:r>
            <a:r>
              <a:rPr lang="en-US" sz="2000" dirty="0"/>
              <a:t>.</a:t>
            </a:r>
          </a:p>
          <a:p>
            <a:pPr marL="342900" indent="-342900">
              <a:buFont typeface="Arial" panose="020B0604020202020204" pitchFamily="34" charset="0"/>
              <a:buChar char="•"/>
            </a:pPr>
            <a:r>
              <a:rPr lang="en-US" sz="2000" b="0" dirty="0"/>
              <a:t>Do not harm</a:t>
            </a:r>
          </a:p>
          <a:p>
            <a:pPr marL="342900" indent="-342900">
              <a:buFont typeface="Arial" panose="020B0604020202020204" pitchFamily="34" charset="0"/>
              <a:buChar char="•"/>
            </a:pPr>
            <a:r>
              <a:rPr lang="en-US" sz="2000" b="0" dirty="0"/>
              <a:t>Maximize possible benefits and minimize possible harms</a:t>
            </a:r>
          </a:p>
          <a:p>
            <a:endParaRPr lang="en-US" sz="2000" b="0" dirty="0"/>
          </a:p>
          <a:p>
            <a:r>
              <a:rPr lang="en-US" sz="2000" b="0" dirty="0"/>
              <a:t>Practical Application: </a:t>
            </a:r>
          </a:p>
          <a:p>
            <a:pPr marL="342900" indent="-342900">
              <a:buFont typeface="Arial" panose="020B0604020202020204" pitchFamily="34" charset="0"/>
              <a:buChar char="•"/>
            </a:pPr>
            <a:r>
              <a:rPr lang="en-US" sz="2000" b="0" i="1" dirty="0"/>
              <a:t>evaluate the balance between the benefit of the research and the potential harm done</a:t>
            </a:r>
            <a:r>
              <a:rPr lang="en-US" sz="2000" b="0" dirty="0"/>
              <a:t> </a:t>
            </a:r>
          </a:p>
          <a:p>
            <a:pPr marL="342900" indent="-342900">
              <a:buFont typeface="Arial" panose="020B0604020202020204" pitchFamily="34" charset="0"/>
              <a:buChar char="•"/>
            </a:pPr>
            <a:r>
              <a:rPr lang="en-US" sz="2000" b="0" dirty="0"/>
              <a:t>[note the possible ethical conflict here]</a:t>
            </a:r>
            <a:br>
              <a:rPr lang="en-US" sz="2000" b="0" dirty="0"/>
            </a:br>
            <a:endParaRPr lang="en-US" sz="2000" b="0" dirty="0"/>
          </a:p>
        </p:txBody>
      </p:sp>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p:txBody>
          <a:bodyPr/>
          <a:lstStyle/>
          <a:p>
            <a:r>
              <a:rPr lang="en-US" dirty="0"/>
              <a:t>beneficence</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Tree>
    <p:extLst>
      <p:ext uri="{BB962C8B-B14F-4D97-AF65-F5344CB8AC3E}">
        <p14:creationId xmlns:p14="http://schemas.microsoft.com/office/powerpoint/2010/main" val="16101248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EBAB0-FEFA-F84C-9799-DA58F0DC490D}"/>
              </a:ext>
            </a:extLst>
          </p:cNvPr>
          <p:cNvSpPr>
            <a:spLocks noGrp="1"/>
          </p:cNvSpPr>
          <p:nvPr>
            <p:ph type="body" idx="1"/>
          </p:nvPr>
        </p:nvSpPr>
        <p:spPr>
          <a:xfrm>
            <a:off x="609600" y="1610359"/>
            <a:ext cx="10972800" cy="3980544"/>
          </a:xfrm>
        </p:spPr>
        <p:txBody>
          <a:bodyPr/>
          <a:lstStyle/>
          <a:p>
            <a:r>
              <a:rPr lang="en-US" sz="2000" u="sng" dirty="0"/>
              <a:t>Who ought to receive the benefits of the research and bear its burdens?</a:t>
            </a:r>
          </a:p>
          <a:p>
            <a:endParaRPr lang="en-US" sz="2000" b="0" dirty="0"/>
          </a:p>
          <a:p>
            <a:r>
              <a:rPr lang="en-US" sz="2000" b="0" dirty="0"/>
              <a:t>Practical Application:</a:t>
            </a:r>
          </a:p>
          <a:p>
            <a:pPr marL="342900" indent="-342900">
              <a:buFont typeface="Arial" panose="020B0604020202020204" pitchFamily="34" charset="0"/>
              <a:buChar char="•"/>
            </a:pPr>
            <a:r>
              <a:rPr lang="en-US" sz="2000" b="0" dirty="0"/>
              <a:t>Selection of research subjects (Belmont Report focuses on this)</a:t>
            </a:r>
          </a:p>
          <a:p>
            <a:pPr marL="342900" indent="-342900">
              <a:buFont typeface="Arial" panose="020B0604020202020204" pitchFamily="34" charset="0"/>
              <a:buChar char="•"/>
            </a:pPr>
            <a:r>
              <a:rPr lang="en-US" sz="2000" b="0" dirty="0"/>
              <a:t>Focus on vulnerable populations</a:t>
            </a:r>
          </a:p>
          <a:p>
            <a:pPr marL="342900" indent="-342900">
              <a:buFont typeface="Arial" panose="020B0604020202020204" pitchFamily="34" charset="0"/>
              <a:buChar char="•"/>
            </a:pPr>
            <a:r>
              <a:rPr lang="en-US" sz="2000" b="0" dirty="0"/>
              <a:t>Who benefits? Aka can participants afford the benefits? If not, should they be provided? At whose cost?</a:t>
            </a:r>
          </a:p>
        </p:txBody>
      </p:sp>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p:txBody>
          <a:bodyPr/>
          <a:lstStyle/>
          <a:p>
            <a:r>
              <a:rPr lang="en-US" dirty="0"/>
              <a:t>Justice</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Tree>
    <p:extLst>
      <p:ext uri="{BB962C8B-B14F-4D97-AF65-F5344CB8AC3E}">
        <p14:creationId xmlns:p14="http://schemas.microsoft.com/office/powerpoint/2010/main" val="39112731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EBAB0-FEFA-F84C-9799-DA58F0DC490D}"/>
              </a:ext>
            </a:extLst>
          </p:cNvPr>
          <p:cNvSpPr>
            <a:spLocks noGrp="1"/>
          </p:cNvSpPr>
          <p:nvPr>
            <p:ph type="body" idx="1"/>
          </p:nvPr>
        </p:nvSpPr>
        <p:spPr>
          <a:xfrm>
            <a:off x="609600" y="1610360"/>
            <a:ext cx="10972800" cy="3545114"/>
          </a:xfrm>
        </p:spPr>
        <p:txBody>
          <a:bodyPr/>
          <a:lstStyle/>
          <a:p>
            <a:pPr marL="342900" indent="-342900">
              <a:buFont typeface="Arial" panose="020B0604020202020204" pitchFamily="34" charset="0"/>
              <a:buChar char="•"/>
            </a:pPr>
            <a:r>
              <a:rPr lang="en-US" sz="2000" dirty="0"/>
              <a:t>The ethics of conducting research in developing nations</a:t>
            </a:r>
          </a:p>
          <a:p>
            <a:pPr marL="342900" indent="-342900">
              <a:buFont typeface="Arial" panose="020B0604020202020204" pitchFamily="34" charset="0"/>
              <a:buChar char="•"/>
            </a:pPr>
            <a:r>
              <a:rPr lang="en-US" sz="2000" dirty="0"/>
              <a:t>Results communication (how will you? Can you?)</a:t>
            </a:r>
          </a:p>
          <a:p>
            <a:pPr marL="342900" indent="-342900">
              <a:buFont typeface="Arial" panose="020B0604020202020204" pitchFamily="34" charset="0"/>
              <a:buChar char="•"/>
            </a:pPr>
            <a:r>
              <a:rPr lang="en-US" sz="2000" dirty="0"/>
              <a:t>Confidentiality and/or anonymity of subjects’ identity</a:t>
            </a:r>
          </a:p>
          <a:p>
            <a:pPr marL="342900" indent="-342900">
              <a:buFont typeface="Arial" panose="020B0604020202020204" pitchFamily="34" charset="0"/>
              <a:buChar char="•"/>
            </a:pPr>
            <a:r>
              <a:rPr lang="en-US" sz="2000" dirty="0"/>
              <a:t>Safety of participants and field staff</a:t>
            </a:r>
          </a:p>
          <a:p>
            <a:pPr marL="342900" indent="-342900">
              <a:buFont typeface="Arial" panose="020B0604020202020204" pitchFamily="34" charset="0"/>
              <a:buChar char="•"/>
            </a:pPr>
            <a:r>
              <a:rPr lang="en-US" sz="2000" dirty="0"/>
              <a:t>Protection of data in the digital era (particularly in the increasing push for transparency and replicability)</a:t>
            </a:r>
          </a:p>
          <a:p>
            <a:pPr marL="342900" indent="-342900">
              <a:buFont typeface="Arial" panose="020B0604020202020204" pitchFamily="34" charset="0"/>
              <a:buChar char="•"/>
            </a:pPr>
            <a:r>
              <a:rPr lang="en-US" sz="2000" dirty="0"/>
              <a:t>IRB vs an integrated ethical perspective</a:t>
            </a:r>
          </a:p>
          <a:p>
            <a:pPr marL="342900" indent="-342900">
              <a:buFont typeface="Arial" panose="020B0604020202020204" pitchFamily="34" charset="0"/>
              <a:buChar char="•"/>
            </a:pPr>
            <a:r>
              <a:rPr lang="en-US" sz="2000" dirty="0"/>
              <a:t>Issues related to machine learning</a:t>
            </a:r>
          </a:p>
          <a:p>
            <a:pPr marL="342900" indent="-342900">
              <a:buFont typeface="Arial" panose="020B0604020202020204" pitchFamily="34" charset="0"/>
              <a:buChar char="•"/>
            </a:pPr>
            <a:r>
              <a:rPr lang="en-US" sz="2000" dirty="0"/>
              <a:t>Who owns your data?</a:t>
            </a:r>
          </a:p>
        </p:txBody>
      </p:sp>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p:txBody>
          <a:bodyPr/>
          <a:lstStyle/>
          <a:p>
            <a:r>
              <a:rPr lang="en-US" dirty="0"/>
              <a:t>Other ethical considerations</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Tree>
    <p:extLst>
      <p:ext uri="{BB962C8B-B14F-4D97-AF65-F5344CB8AC3E}">
        <p14:creationId xmlns:p14="http://schemas.microsoft.com/office/powerpoint/2010/main" val="41521998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1EBAB0-FEFA-F84C-9799-DA58F0DC490D}"/>
              </a:ext>
            </a:extLst>
          </p:cNvPr>
          <p:cNvSpPr>
            <a:spLocks noGrp="1"/>
          </p:cNvSpPr>
          <p:nvPr>
            <p:ph type="body" idx="1"/>
          </p:nvPr>
        </p:nvSpPr>
        <p:spPr>
          <a:xfrm>
            <a:off x="609600" y="2273300"/>
            <a:ext cx="10972800" cy="2195830"/>
          </a:xfrm>
        </p:spPr>
        <p:txBody>
          <a:bodyPr/>
          <a:lstStyle/>
          <a:p>
            <a:pPr marL="342900" indent="-342900">
              <a:buFont typeface="Arial" panose="020B0604020202020204" pitchFamily="34" charset="0"/>
              <a:buChar char="•"/>
            </a:pPr>
            <a:r>
              <a:rPr lang="en-US" sz="2000" dirty="0"/>
              <a:t>Informally (mentoring)</a:t>
            </a:r>
          </a:p>
          <a:p>
            <a:pPr marL="342900" indent="-342900">
              <a:buFont typeface="Arial" panose="020B0604020202020204" pitchFamily="34" charset="0"/>
              <a:buChar char="•"/>
            </a:pPr>
            <a:r>
              <a:rPr lang="en-US" sz="2000" dirty="0"/>
              <a:t>Coursework (either specific units or integrated throughout the course)</a:t>
            </a:r>
          </a:p>
          <a:p>
            <a:pPr marL="342900" indent="-342900">
              <a:buFont typeface="Arial" panose="020B0604020202020204" pitchFamily="34" charset="0"/>
              <a:buChar char="•"/>
            </a:pPr>
            <a:r>
              <a:rPr lang="en-US" sz="2000" dirty="0"/>
              <a:t>Textbooks</a:t>
            </a:r>
          </a:p>
          <a:p>
            <a:pPr marL="342900" indent="-342900">
              <a:buFont typeface="Arial" panose="020B0604020202020204" pitchFamily="34" charset="0"/>
              <a:buChar char="•"/>
            </a:pPr>
            <a:r>
              <a:rPr lang="en-US" sz="2000" dirty="0"/>
              <a:t>Professional Organizations</a:t>
            </a:r>
          </a:p>
          <a:p>
            <a:pPr marL="342900" indent="-342900">
              <a:buFont typeface="Arial" panose="020B0604020202020204" pitchFamily="34" charset="0"/>
              <a:buChar char="•"/>
            </a:pPr>
            <a:r>
              <a:rPr lang="en-US" sz="2000" dirty="0"/>
              <a:t>Publications</a:t>
            </a:r>
          </a:p>
        </p:txBody>
      </p:sp>
      <p:sp>
        <p:nvSpPr>
          <p:cNvPr id="4" name="Title 3">
            <a:extLst>
              <a:ext uri="{FF2B5EF4-FFF2-40B4-BE49-F238E27FC236}">
                <a16:creationId xmlns:a16="http://schemas.microsoft.com/office/drawing/2014/main" id="{26D6DFBC-B720-B049-AA39-243D5355CCB1}"/>
              </a:ext>
            </a:extLst>
          </p:cNvPr>
          <p:cNvSpPr>
            <a:spLocks noGrp="1"/>
          </p:cNvSpPr>
          <p:nvPr>
            <p:ph type="title"/>
          </p:nvPr>
        </p:nvSpPr>
        <p:spPr>
          <a:xfrm>
            <a:off x="609600" y="627298"/>
            <a:ext cx="10515600" cy="1109108"/>
          </a:xfrm>
        </p:spPr>
        <p:txBody>
          <a:bodyPr/>
          <a:lstStyle/>
          <a:p>
            <a:r>
              <a:rPr lang="en-US" dirty="0"/>
              <a:t>Possible ways ethical standards are communicated</a:t>
            </a:r>
          </a:p>
        </p:txBody>
      </p:sp>
      <p:sp>
        <p:nvSpPr>
          <p:cNvPr id="5" name="Text Placeholder 1">
            <a:extLst>
              <a:ext uri="{FF2B5EF4-FFF2-40B4-BE49-F238E27FC236}">
                <a16:creationId xmlns:a16="http://schemas.microsoft.com/office/drawing/2014/main" id="{FD9D9E15-4E6F-454B-8BD1-769DA919F8CA}"/>
              </a:ext>
            </a:extLst>
          </p:cNvPr>
          <p:cNvSpPr txBox="1">
            <a:spLocks/>
          </p:cNvSpPr>
          <p:nvPr/>
        </p:nvSpPr>
        <p:spPr>
          <a:xfrm>
            <a:off x="609600" y="2776537"/>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
        <p:nvSpPr>
          <p:cNvPr id="7" name="Text Placeholder 1">
            <a:extLst>
              <a:ext uri="{FF2B5EF4-FFF2-40B4-BE49-F238E27FC236}">
                <a16:creationId xmlns:a16="http://schemas.microsoft.com/office/drawing/2014/main" id="{24C1810A-0D87-0645-9FC7-8755A0E593C4}"/>
              </a:ext>
            </a:extLst>
          </p:cNvPr>
          <p:cNvSpPr txBox="1">
            <a:spLocks/>
          </p:cNvSpPr>
          <p:nvPr/>
        </p:nvSpPr>
        <p:spPr>
          <a:xfrm>
            <a:off x="609600" y="2776536"/>
            <a:ext cx="10972800" cy="652463"/>
          </a:xfrm>
          <a:prstGeom prst="rect">
            <a:avLst/>
          </a:prstGeom>
        </p:spPr>
        <p:txBody>
          <a:bodyPr vert="horz" wrap="square" lIns="365760" tIns="0" rIns="365760" bIns="45720" rtlCol="0">
            <a:noAutofit/>
          </a:bodyPr>
          <a:lstStyle>
            <a:lvl1pPr marL="0" indent="0" algn="l" defTabSz="914400" rtl="0" eaLnBrk="1" latinLnBrk="0" hangingPunct="1">
              <a:lnSpc>
                <a:spcPct val="100000"/>
              </a:lnSpc>
              <a:spcBef>
                <a:spcPts val="600"/>
              </a:spcBef>
              <a:buFont typeface="Arial" panose="020B0604020202020204" pitchFamily="34" charset="0"/>
              <a:buNone/>
              <a:defRPr sz="1500" b="1" i="0" kern="1200" cap="none" baseline="0">
                <a:solidFill>
                  <a:schemeClr val="tx1"/>
                </a:solidFill>
                <a:latin typeface="+mn-lt"/>
                <a:ea typeface="+mn-ea"/>
                <a:cs typeface="+mn-cs"/>
              </a:defRPr>
            </a:lvl1pPr>
            <a:lvl2pPr marL="457200" indent="0" algn="l" defTabSz="914400" rtl="0" eaLnBrk="1" latinLnBrk="0" hangingPunct="1">
              <a:lnSpc>
                <a:spcPct val="100000"/>
              </a:lnSpc>
              <a:spcBef>
                <a:spcPts val="600"/>
              </a:spcBef>
              <a:buFont typeface="Arial" panose="020B0604020202020204" pitchFamily="34" charset="0"/>
              <a:buNone/>
              <a:defRPr sz="2000" kern="1200" baseline="0">
                <a:solidFill>
                  <a:schemeClr val="tx1">
                    <a:tint val="75000"/>
                  </a:schemeClr>
                </a:solidFill>
                <a:latin typeface="+mn-lt"/>
                <a:ea typeface="+mn-ea"/>
                <a:cs typeface="+mn-cs"/>
              </a:defRPr>
            </a:lvl2pPr>
            <a:lvl3pPr marL="914400" indent="0" algn="l" defTabSz="914400" rtl="0" eaLnBrk="1" latinLnBrk="0" hangingPunct="1">
              <a:lnSpc>
                <a:spcPct val="100000"/>
              </a:lnSpc>
              <a:spcBef>
                <a:spcPts val="600"/>
              </a:spcBef>
              <a:buFont typeface="Arial" panose="020B0604020202020204" pitchFamily="34" charset="0"/>
              <a:buNone/>
              <a:defRPr sz="1800" kern="1200" baseline="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600"/>
              </a:spcBef>
              <a:buFont typeface="Arial" panose="020B0604020202020204" pitchFamily="34" charset="0"/>
              <a:buNone/>
              <a:defRPr sz="1600" kern="1200" baseline="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endParaRPr lang="en-US" dirty="0"/>
          </a:p>
        </p:txBody>
      </p:sp>
    </p:spTree>
    <p:extLst>
      <p:ext uri="{BB962C8B-B14F-4D97-AF65-F5344CB8AC3E}">
        <p14:creationId xmlns:p14="http://schemas.microsoft.com/office/powerpoint/2010/main" val="62534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theme/theme1.xml><?xml version="1.0" encoding="utf-8"?>
<a:theme xmlns:a="http://schemas.openxmlformats.org/drawingml/2006/main" name="Office Theme">
  <a:themeElements>
    <a:clrScheme name="Custom 2">
      <a:dk1>
        <a:srgbClr val="000000"/>
      </a:dk1>
      <a:lt1>
        <a:srgbClr val="FFFFFF"/>
      </a:lt1>
      <a:dk2>
        <a:srgbClr val="862633"/>
      </a:dk2>
      <a:lt2>
        <a:srgbClr val="76797D"/>
      </a:lt2>
      <a:accent1>
        <a:srgbClr val="9B2B24"/>
      </a:accent1>
      <a:accent2>
        <a:srgbClr val="D1A117"/>
      </a:accent2>
      <a:accent3>
        <a:srgbClr val="A8431E"/>
      </a:accent3>
      <a:accent4>
        <a:srgbClr val="C67530"/>
      </a:accent4>
      <a:accent5>
        <a:srgbClr val="A79968"/>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Y20 UMass Amherst powerpoint template" id="{CCCEF1AB-87F8-784D-9588-5DD0676C8CB2}" vid="{F09BAA8A-B50E-A246-A005-9B76C88E7A6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2311</TotalTime>
  <Words>936</Words>
  <Application>Microsoft Macintosh PowerPoint</Application>
  <PresentationFormat>Widescreen</PresentationFormat>
  <Paragraphs>111</Paragraphs>
  <Slides>14</Slides>
  <Notes>14</Notes>
  <HiddenSlides>4</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Frutiger LT Std 45 Light</vt:lpstr>
      <vt:lpstr>Office Theme</vt:lpstr>
      <vt:lpstr>Ethical Considerations in human subjects research</vt:lpstr>
      <vt:lpstr>Why does this matter? </vt:lpstr>
      <vt:lpstr>Big Picture question</vt:lpstr>
      <vt:lpstr>Ethical Principles </vt:lpstr>
      <vt:lpstr>Respect for Persons</vt:lpstr>
      <vt:lpstr>beneficence</vt:lpstr>
      <vt:lpstr>Justice</vt:lpstr>
      <vt:lpstr>Other ethical considerations</vt:lpstr>
      <vt:lpstr>Possible ways ethical standards are communicated</vt:lpstr>
      <vt:lpstr>Pilot study conducted for causal inference class</vt:lpstr>
      <vt:lpstr>Pilot study results</vt:lpstr>
      <vt:lpstr>Pilot study results</vt:lpstr>
      <vt:lpstr>Current extension</vt:lpstr>
      <vt:lpstr>Directions for future research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 Marshall</dc:creator>
  <cp:lastModifiedBy>Lissie Bates-Haus</cp:lastModifiedBy>
  <cp:revision>22</cp:revision>
  <cp:lastPrinted>2020-01-14T20:22:50Z</cp:lastPrinted>
  <dcterms:created xsi:type="dcterms:W3CDTF">2020-03-27T13:28:37Z</dcterms:created>
  <dcterms:modified xsi:type="dcterms:W3CDTF">2022-03-29T20:47:56Z</dcterms:modified>
</cp:coreProperties>
</file>

<file path=docProps/thumbnail.jpeg>
</file>